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6" r:id="rId6"/>
    <p:sldId id="260" r:id="rId7"/>
    <p:sldId id="267" r:id="rId8"/>
    <p:sldId id="261" r:id="rId9"/>
    <p:sldId id="262" r:id="rId10"/>
    <p:sldId id="263" r:id="rId11"/>
    <p:sldId id="264" r:id="rId12"/>
    <p:sldId id="268" r:id="rId13"/>
    <p:sldId id="265" r:id="rId14"/>
  </p:sldIdLst>
  <p:sldSz cx="18288000" cy="10287000"/>
  <p:notesSz cx="6858000" cy="9144000"/>
  <p:embeddedFontLst>
    <p:embeddedFont>
      <p:font typeface="Josefin Sans" panose="020B0604020202020204" charset="0"/>
      <p:regular r:id="rId15"/>
    </p:embeddedFont>
    <p:embeddedFont>
      <p:font typeface="Cabin Bold" panose="020B0604020202020204" charset="0"/>
      <p:regular r:id="rId16"/>
    </p:embeddedFont>
    <p:embeddedFont>
      <p:font typeface="Calibri" panose="020F0502020204030204" pitchFamily="34" charset="0"/>
      <p:regular r:id="rId17"/>
      <p:bold r:id="rId18"/>
      <p:italic r:id="rId19"/>
      <p:boldItalic r:id="rId20"/>
    </p:embeddedFont>
    <p:embeddedFont>
      <p:font typeface="Cabin" panose="020B0604020202020204" charset="0"/>
      <p:regular r:id="rId21"/>
    </p:embeddedFont>
    <p:embeddedFont>
      <p:font typeface="Oswald Bold" panose="020B0604020202020204" charset="0"/>
      <p:regular r:id="rId22"/>
    </p:embeddedFont>
    <p:embeddedFont>
      <p:font typeface="Josefin Sans Bold" panose="020B0604020202020204" charset="0"/>
      <p:regular r:id="rId23"/>
    </p:embeddedFont>
    <p:embeddedFont>
      <p:font typeface="Cabin Medium" panose="020B0604020202020204" charset="0"/>
      <p:regular r:id="rId24"/>
    </p:embeddedFont>
    <p:embeddedFont>
      <p:font typeface="Cabin Semi-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9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31.svg"/><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0.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Freeform 2"/>
          <p:cNvSpPr/>
          <p:nvPr/>
        </p:nvSpPr>
        <p:spPr>
          <a:xfrm rot="-8952039">
            <a:off x="8150637" y="-1554803"/>
            <a:ext cx="3668381" cy="3448278"/>
          </a:xfrm>
          <a:custGeom>
            <a:avLst/>
            <a:gdLst/>
            <a:ahLst/>
            <a:cxnLst/>
            <a:rect l="l" t="t" r="r" b="b"/>
            <a:pathLst>
              <a:path w="3668381" h="3448278">
                <a:moveTo>
                  <a:pt x="0" y="0"/>
                </a:moveTo>
                <a:lnTo>
                  <a:pt x="3668380" y="0"/>
                </a:lnTo>
                <a:lnTo>
                  <a:pt x="3668380" y="3448278"/>
                </a:lnTo>
                <a:lnTo>
                  <a:pt x="0" y="344827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91021">
            <a:off x="15979225" y="-923271"/>
            <a:ext cx="597650" cy="2858325"/>
          </a:xfrm>
          <a:custGeom>
            <a:avLst/>
            <a:gdLst/>
            <a:ahLst/>
            <a:cxnLst/>
            <a:rect l="l" t="t" r="r" b="b"/>
            <a:pathLst>
              <a:path w="597650" h="2858325">
                <a:moveTo>
                  <a:pt x="0" y="0"/>
                </a:moveTo>
                <a:lnTo>
                  <a:pt x="597650" y="0"/>
                </a:lnTo>
                <a:lnTo>
                  <a:pt x="597650" y="2858326"/>
                </a:lnTo>
                <a:lnTo>
                  <a:pt x="0" y="285832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514382" y="1250162"/>
            <a:ext cx="14411418" cy="1075294"/>
          </a:xfrm>
          <a:prstGeom prst="rect">
            <a:avLst/>
          </a:prstGeom>
        </p:spPr>
        <p:txBody>
          <a:bodyPr wrap="square" lIns="0" tIns="0" rIns="0" bIns="0" rtlCol="0" anchor="t">
            <a:spAutoFit/>
          </a:bodyPr>
          <a:lstStyle/>
          <a:p>
            <a:pPr algn="l">
              <a:lnSpc>
                <a:spcPts val="9570"/>
              </a:lnSpc>
            </a:pPr>
            <a:r>
              <a:rPr lang="en-US" sz="4800" dirty="0" err="1">
                <a:latin typeface="Cabin Semi-Bold"/>
                <a:ea typeface="Cabin Semi-Bold"/>
                <a:cs typeface="Cabin Semi-Bold"/>
                <a:sym typeface="Cabin Semi-Bold"/>
              </a:rPr>
              <a:t>Bài</a:t>
            </a:r>
            <a:r>
              <a:rPr lang="en-US" sz="4800" dirty="0">
                <a:latin typeface="Cabin Semi-Bold"/>
                <a:ea typeface="Cabin Semi-Bold"/>
                <a:cs typeface="Cabin Semi-Bold"/>
                <a:sym typeface="Cabin Semi-Bold"/>
              </a:rPr>
              <a:t> </a:t>
            </a:r>
            <a:r>
              <a:rPr lang="en-US" sz="4800" dirty="0" err="1">
                <a:latin typeface="Cabin Semi-Bold"/>
                <a:ea typeface="Cabin Semi-Bold"/>
                <a:cs typeface="Cabin Semi-Bold"/>
                <a:sym typeface="Cabin Semi-Bold"/>
              </a:rPr>
              <a:t>thuyết</a:t>
            </a:r>
            <a:r>
              <a:rPr lang="en-US" sz="4800" dirty="0">
                <a:latin typeface="Cabin Semi-Bold"/>
                <a:ea typeface="Cabin Semi-Bold"/>
                <a:cs typeface="Cabin Semi-Bold"/>
                <a:sym typeface="Cabin Semi-Bold"/>
              </a:rPr>
              <a:t> </a:t>
            </a:r>
            <a:r>
              <a:rPr lang="en-US" sz="4800" dirty="0" err="1">
                <a:latin typeface="Cabin Semi-Bold"/>
                <a:ea typeface="Cabin Semi-Bold"/>
                <a:cs typeface="Cabin Semi-Bold"/>
                <a:sym typeface="Cabin Semi-Bold"/>
              </a:rPr>
              <a:t>trình</a:t>
            </a:r>
            <a:r>
              <a:rPr lang="en-US" sz="4800" dirty="0">
                <a:latin typeface="Cabin Semi-Bold"/>
                <a:ea typeface="Cabin Semi-Bold"/>
                <a:cs typeface="Cabin Semi-Bold"/>
                <a:sym typeface="Cabin Semi-Bold"/>
              </a:rPr>
              <a:t> </a:t>
            </a:r>
            <a:r>
              <a:rPr lang="en-US" sz="4800" dirty="0" err="1">
                <a:latin typeface="Cabin Semi-Bold"/>
                <a:ea typeface="Cabin Semi-Bold"/>
                <a:cs typeface="Cabin Semi-Bold"/>
                <a:sym typeface="Cabin Semi-Bold"/>
              </a:rPr>
              <a:t>về</a:t>
            </a:r>
            <a:r>
              <a:rPr lang="en-US" sz="4800" dirty="0">
                <a:latin typeface="Cabin Semi-Bold"/>
                <a:ea typeface="Cabin Semi-Bold"/>
                <a:cs typeface="Cabin Semi-Bold"/>
                <a:sym typeface="Cabin Semi-Bold"/>
              </a:rPr>
              <a:t> </a:t>
            </a:r>
            <a:r>
              <a:rPr lang="en-US" sz="4800" dirty="0" err="1">
                <a:latin typeface="Cabin Semi-Bold"/>
                <a:ea typeface="Cabin Semi-Bold"/>
                <a:cs typeface="Cabin Semi-Bold"/>
                <a:sym typeface="Cabin Semi-Bold"/>
              </a:rPr>
              <a:t>môn</a:t>
            </a:r>
            <a:r>
              <a:rPr lang="en-US" sz="4800" dirty="0">
                <a:latin typeface="Cabin Semi-Bold"/>
                <a:ea typeface="Cabin Semi-Bold"/>
                <a:cs typeface="Cabin Semi-Bold"/>
                <a:sym typeface="Cabin Semi-Bold"/>
              </a:rPr>
              <a:t> </a:t>
            </a:r>
            <a:r>
              <a:rPr lang="en-US" sz="4800" dirty="0" err="1">
                <a:latin typeface="Cabin Semi-Bold"/>
                <a:ea typeface="Cabin Semi-Bold"/>
                <a:cs typeface="Cabin Semi-Bold"/>
                <a:sym typeface="Cabin Semi-Bold"/>
              </a:rPr>
              <a:t>học</a:t>
            </a:r>
            <a:r>
              <a:rPr lang="en-US" sz="4800" dirty="0">
                <a:latin typeface="Cabin Semi-Bold"/>
                <a:ea typeface="Cabin Semi-Bold"/>
                <a:cs typeface="Cabin Semi-Bold"/>
                <a:sym typeface="Cabin Semi-Bold"/>
              </a:rPr>
              <a:t> </a:t>
            </a:r>
            <a:r>
              <a:rPr lang="en-US" sz="4800" dirty="0" err="1">
                <a:latin typeface="Cabin Semi-Bold"/>
                <a:ea typeface="Cabin Semi-Bold"/>
                <a:cs typeface="Cabin Semi-Bold"/>
                <a:sym typeface="Cabin Semi-Bold"/>
              </a:rPr>
              <a:t>thị</a:t>
            </a:r>
            <a:r>
              <a:rPr lang="en-US" sz="4800" dirty="0">
                <a:latin typeface="Cabin Semi-Bold"/>
                <a:ea typeface="Cabin Semi-Bold"/>
                <a:cs typeface="Cabin Semi-Bold"/>
                <a:sym typeface="Cabin Semi-Bold"/>
              </a:rPr>
              <a:t> </a:t>
            </a:r>
            <a:r>
              <a:rPr lang="en-US" sz="4800" dirty="0" err="1">
                <a:latin typeface="Cabin Semi-Bold"/>
                <a:ea typeface="Cabin Semi-Bold"/>
                <a:cs typeface="Cabin Semi-Bold"/>
                <a:sym typeface="Cabin Semi-Bold"/>
              </a:rPr>
              <a:t>giác</a:t>
            </a:r>
            <a:r>
              <a:rPr lang="en-US" sz="4800" dirty="0">
                <a:latin typeface="Cabin Semi-Bold"/>
                <a:ea typeface="Cabin Semi-Bold"/>
                <a:cs typeface="Cabin Semi-Bold"/>
                <a:sym typeface="Cabin Semi-Bold"/>
              </a:rPr>
              <a:t> </a:t>
            </a:r>
            <a:r>
              <a:rPr lang="en-US" sz="4800" dirty="0" err="1">
                <a:latin typeface="Cabin Semi-Bold"/>
                <a:ea typeface="Cabin Semi-Bold"/>
                <a:cs typeface="Cabin Semi-Bold"/>
                <a:sym typeface="Cabin Semi-Bold"/>
              </a:rPr>
              <a:t>máy</a:t>
            </a:r>
            <a:r>
              <a:rPr lang="en-US" sz="4800" dirty="0">
                <a:latin typeface="Cabin Semi-Bold"/>
                <a:ea typeface="Cabin Semi-Bold"/>
                <a:cs typeface="Cabin Semi-Bold"/>
                <a:sym typeface="Cabin Semi-Bold"/>
              </a:rPr>
              <a:t> </a:t>
            </a:r>
            <a:r>
              <a:rPr lang="en-US" sz="4800" dirty="0" err="1">
                <a:latin typeface="Cabin Semi-Bold"/>
                <a:ea typeface="Cabin Semi-Bold"/>
                <a:cs typeface="Cabin Semi-Bold"/>
                <a:sym typeface="Cabin Semi-Bold"/>
              </a:rPr>
              <a:t>tính</a:t>
            </a:r>
            <a:endParaRPr lang="en-US" sz="4800" dirty="0">
              <a:latin typeface="Cabin Semi-Bold"/>
              <a:ea typeface="Cabin Semi-Bold"/>
              <a:cs typeface="Cabin Semi-Bold"/>
              <a:sym typeface="Cabin Semi-Bold"/>
            </a:endParaRPr>
          </a:p>
        </p:txBody>
      </p:sp>
      <p:sp>
        <p:nvSpPr>
          <p:cNvPr id="5" name="Freeform 5"/>
          <p:cNvSpPr/>
          <p:nvPr/>
        </p:nvSpPr>
        <p:spPr>
          <a:xfrm>
            <a:off x="3125842" y="0"/>
            <a:ext cx="808585" cy="563070"/>
          </a:xfrm>
          <a:custGeom>
            <a:avLst/>
            <a:gdLst/>
            <a:ahLst/>
            <a:cxnLst/>
            <a:rect l="l" t="t" r="r" b="b"/>
            <a:pathLst>
              <a:path w="808585" h="563070">
                <a:moveTo>
                  <a:pt x="0" y="0"/>
                </a:moveTo>
                <a:lnTo>
                  <a:pt x="808585" y="0"/>
                </a:lnTo>
                <a:lnTo>
                  <a:pt x="808585" y="563070"/>
                </a:lnTo>
                <a:lnTo>
                  <a:pt x="0" y="56307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9420667" y="2614789"/>
            <a:ext cx="4394687" cy="3381584"/>
          </a:xfrm>
          <a:custGeom>
            <a:avLst/>
            <a:gdLst/>
            <a:ahLst/>
            <a:cxnLst/>
            <a:rect l="l" t="t" r="r" b="b"/>
            <a:pathLst>
              <a:path w="4970925" h="4114800">
                <a:moveTo>
                  <a:pt x="0" y="0"/>
                </a:moveTo>
                <a:lnTo>
                  <a:pt x="4970925" y="0"/>
                </a:lnTo>
                <a:lnTo>
                  <a:pt x="4970925"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1811000" y="6286500"/>
            <a:ext cx="3752637" cy="3430296"/>
          </a:xfrm>
          <a:custGeom>
            <a:avLst/>
            <a:gdLst/>
            <a:ahLst/>
            <a:cxnLst/>
            <a:rect l="l" t="t" r="r" b="b"/>
            <a:pathLst>
              <a:path w="4854415" h="4805250">
                <a:moveTo>
                  <a:pt x="0" y="0"/>
                </a:moveTo>
                <a:lnTo>
                  <a:pt x="4854415" y="0"/>
                </a:lnTo>
                <a:lnTo>
                  <a:pt x="4854415" y="4805251"/>
                </a:lnTo>
                <a:lnTo>
                  <a:pt x="0" y="4805251"/>
                </a:lnTo>
                <a:lnTo>
                  <a:pt x="0" y="0"/>
                </a:lnTo>
                <a:close/>
              </a:path>
            </a:pathLst>
          </a:custGeom>
          <a:blipFill>
            <a:blip r:embed="rId10"/>
            <a:stretch>
              <a:fillRect t="-1023"/>
            </a:stretch>
          </a:blipFill>
        </p:spPr>
      </p:sp>
      <p:sp>
        <p:nvSpPr>
          <p:cNvPr id="8" name="Freeform 8"/>
          <p:cNvSpPr/>
          <p:nvPr/>
        </p:nvSpPr>
        <p:spPr>
          <a:xfrm>
            <a:off x="14325600" y="2620078"/>
            <a:ext cx="3649819" cy="3381584"/>
          </a:xfrm>
          <a:custGeom>
            <a:avLst/>
            <a:gdLst/>
            <a:ahLst/>
            <a:cxnLst/>
            <a:rect l="l" t="t" r="r" b="b"/>
            <a:pathLst>
              <a:path w="3083928" h="2730678">
                <a:moveTo>
                  <a:pt x="0" y="0"/>
                </a:moveTo>
                <a:lnTo>
                  <a:pt x="3083928" y="0"/>
                </a:lnTo>
                <a:lnTo>
                  <a:pt x="3083928" y="2730678"/>
                </a:lnTo>
                <a:lnTo>
                  <a:pt x="0" y="273067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TextBox 9"/>
          <p:cNvSpPr txBox="1"/>
          <p:nvPr/>
        </p:nvSpPr>
        <p:spPr>
          <a:xfrm>
            <a:off x="1468567" y="2408444"/>
            <a:ext cx="8183015" cy="2124299"/>
          </a:xfrm>
          <a:prstGeom prst="rect">
            <a:avLst/>
          </a:prstGeom>
        </p:spPr>
        <p:txBody>
          <a:bodyPr wrap="square" lIns="0" tIns="0" rIns="0" bIns="0" rtlCol="0" anchor="t">
            <a:spAutoFit/>
          </a:bodyPr>
          <a:lstStyle/>
          <a:p>
            <a:pPr>
              <a:lnSpc>
                <a:spcPts val="5459"/>
              </a:lnSpc>
              <a:spcBef>
                <a:spcPct val="0"/>
              </a:spcBef>
            </a:pPr>
            <a:r>
              <a:rPr lang="en-US" sz="4800" b="1" dirty="0" err="1">
                <a:latin typeface="Josefin Sans" panose="020B0604020202020204" charset="0"/>
                <a:ea typeface="Cabin"/>
                <a:cs typeface="Cabin"/>
                <a:sym typeface="Cabin"/>
              </a:rPr>
              <a:t>Đề</a:t>
            </a:r>
            <a:r>
              <a:rPr lang="en-US" sz="4800" b="1" dirty="0">
                <a:latin typeface="Josefin Sans" panose="020B0604020202020204" charset="0"/>
                <a:ea typeface="Cabin"/>
                <a:cs typeface="Cabin"/>
                <a:sym typeface="Cabin"/>
              </a:rPr>
              <a:t> </a:t>
            </a:r>
            <a:r>
              <a:rPr lang="en-US" sz="4800" b="1" dirty="0" err="1">
                <a:latin typeface="Josefin Sans" panose="020B0604020202020204" charset="0"/>
                <a:ea typeface="Cabin"/>
                <a:cs typeface="Cabin"/>
                <a:sym typeface="Cabin"/>
              </a:rPr>
              <a:t>tài</a:t>
            </a:r>
            <a:r>
              <a:rPr lang="en-US" sz="4800" b="1" dirty="0">
                <a:latin typeface="Josefin Sans" panose="020B0604020202020204" charset="0"/>
                <a:ea typeface="Cabin"/>
                <a:cs typeface="Cabin"/>
                <a:sym typeface="Cabin"/>
              </a:rPr>
              <a:t>: </a:t>
            </a:r>
            <a:r>
              <a:rPr lang="en-US" sz="4800" b="1" dirty="0" err="1">
                <a:latin typeface="Josefin Sans" panose="020B0604020202020204" charset="0"/>
                <a:ea typeface="Cabin"/>
                <a:cs typeface="Cabin"/>
                <a:sym typeface="Cabin"/>
              </a:rPr>
              <a:t>Nhận</a:t>
            </a:r>
            <a:r>
              <a:rPr lang="en-US" sz="4800" b="1" dirty="0">
                <a:latin typeface="Josefin Sans" panose="020B0604020202020204" charset="0"/>
                <a:ea typeface="Cabin"/>
                <a:cs typeface="Cabin"/>
                <a:sym typeface="Cabin"/>
              </a:rPr>
              <a:t> </a:t>
            </a:r>
            <a:r>
              <a:rPr lang="en-US" sz="4800" b="1" dirty="0" err="1">
                <a:latin typeface="Josefin Sans" panose="020B0604020202020204" charset="0"/>
                <a:ea typeface="Cabin"/>
                <a:cs typeface="Cabin"/>
                <a:sym typeface="Cabin"/>
              </a:rPr>
              <a:t>diện</a:t>
            </a:r>
            <a:r>
              <a:rPr lang="en-US" sz="4800" b="1" dirty="0">
                <a:latin typeface="Josefin Sans" panose="020B0604020202020204" charset="0"/>
                <a:ea typeface="Cabin"/>
                <a:cs typeface="Cabin"/>
                <a:sym typeface="Cabin"/>
              </a:rPr>
              <a:t> </a:t>
            </a:r>
            <a:r>
              <a:rPr lang="en-US" sz="4800" b="1" dirty="0" err="1">
                <a:latin typeface="Josefin Sans" panose="020B0604020202020204" charset="0"/>
                <a:ea typeface="Cabin"/>
                <a:cs typeface="Cabin"/>
                <a:sym typeface="Cabin"/>
              </a:rPr>
              <a:t>biển</a:t>
            </a:r>
            <a:r>
              <a:rPr lang="en-US" sz="4800" b="1" dirty="0">
                <a:latin typeface="Josefin Sans" panose="020B0604020202020204" charset="0"/>
                <a:ea typeface="Cabin"/>
                <a:cs typeface="Cabin"/>
                <a:sym typeface="Cabin"/>
              </a:rPr>
              <a:t> </a:t>
            </a:r>
            <a:r>
              <a:rPr lang="en-US" sz="4800" b="1" dirty="0" err="1">
                <a:latin typeface="Josefin Sans" panose="020B0604020202020204" charset="0"/>
                <a:ea typeface="Cabin"/>
                <a:cs typeface="Cabin"/>
                <a:sym typeface="Cabin"/>
              </a:rPr>
              <a:t>báo</a:t>
            </a:r>
            <a:r>
              <a:rPr lang="en-US" sz="4800" b="1" dirty="0">
                <a:latin typeface="Josefin Sans" panose="020B0604020202020204" charset="0"/>
                <a:ea typeface="Cabin"/>
                <a:cs typeface="Cabin"/>
                <a:sym typeface="Cabin"/>
              </a:rPr>
              <a:t> </a:t>
            </a:r>
            <a:r>
              <a:rPr lang="en-US" sz="4800" b="1" dirty="0" err="1">
                <a:latin typeface="Josefin Sans" panose="020B0604020202020204" charset="0"/>
                <a:ea typeface="Cabin"/>
                <a:cs typeface="Cabin"/>
                <a:sym typeface="Cabin"/>
              </a:rPr>
              <a:t>giao</a:t>
            </a:r>
            <a:r>
              <a:rPr lang="en-US" sz="4800" b="1" dirty="0">
                <a:latin typeface="Josefin Sans" panose="020B0604020202020204" charset="0"/>
                <a:ea typeface="Cabin"/>
                <a:cs typeface="Cabin"/>
                <a:sym typeface="Cabin"/>
              </a:rPr>
              <a:t> </a:t>
            </a:r>
            <a:r>
              <a:rPr lang="en-US" sz="4800" b="1" dirty="0" err="1">
                <a:latin typeface="Josefin Sans" panose="020B0604020202020204" charset="0"/>
                <a:ea typeface="Cabin"/>
                <a:cs typeface="Cabin"/>
                <a:sym typeface="Cabin"/>
              </a:rPr>
              <a:t>thông</a:t>
            </a:r>
            <a:r>
              <a:rPr lang="en-US" sz="4800" b="1" dirty="0">
                <a:latin typeface="Josefin Sans" panose="020B0604020202020204" charset="0"/>
                <a:ea typeface="Cabin"/>
                <a:cs typeface="Cabin"/>
                <a:sym typeface="Cabin"/>
              </a:rPr>
              <a:t> </a:t>
            </a:r>
            <a:r>
              <a:rPr lang="en-US" sz="4800" b="1" dirty="0" err="1">
                <a:latin typeface="Josefin Sans" panose="020B0604020202020204" charset="0"/>
                <a:ea typeface="Cabin"/>
                <a:cs typeface="Cabin"/>
                <a:sym typeface="Cabin"/>
              </a:rPr>
              <a:t>bằng</a:t>
            </a:r>
            <a:r>
              <a:rPr lang="en-US" sz="4800" b="1" dirty="0">
                <a:latin typeface="Josefin Sans" panose="020B0604020202020204" charset="0"/>
                <a:ea typeface="Cabin"/>
                <a:cs typeface="Cabin"/>
                <a:sym typeface="Cabin"/>
              </a:rPr>
              <a:t> </a:t>
            </a:r>
            <a:r>
              <a:rPr lang="en-US" sz="4800" b="1" dirty="0" err="1">
                <a:latin typeface="Josefin Sans" panose="020B0604020202020204" charset="0"/>
                <a:ea typeface="Cabin"/>
                <a:cs typeface="Cabin"/>
                <a:sym typeface="Cabin"/>
              </a:rPr>
              <a:t>mạng</a:t>
            </a:r>
            <a:r>
              <a:rPr lang="en-US" sz="4800" b="1" dirty="0">
                <a:latin typeface="Josefin Sans" panose="020B0604020202020204" charset="0"/>
                <a:ea typeface="Cabin"/>
                <a:cs typeface="Cabin"/>
                <a:sym typeface="Cabin"/>
              </a:rPr>
              <a:t> CNN </a:t>
            </a:r>
            <a:r>
              <a:rPr lang="en-US" sz="4800" b="1" dirty="0" err="1">
                <a:latin typeface="Josefin Sans" panose="020B0604020202020204" charset="0"/>
                <a:ea typeface="Cabin"/>
                <a:cs typeface="Cabin"/>
                <a:sym typeface="Cabin"/>
              </a:rPr>
              <a:t>và</a:t>
            </a:r>
            <a:r>
              <a:rPr lang="en-US" sz="4800" b="1" dirty="0">
                <a:latin typeface="Josefin Sans" panose="020B0604020202020204" charset="0"/>
                <a:ea typeface="Cabin"/>
                <a:cs typeface="Cabin"/>
                <a:sym typeface="Cabin"/>
              </a:rPr>
              <a:t> </a:t>
            </a:r>
            <a:r>
              <a:rPr lang="en-US" sz="4800" b="1" dirty="0" err="1">
                <a:latin typeface="Josefin Sans" panose="020B0604020202020204" charset="0"/>
                <a:ea typeface="Cabin"/>
                <a:cs typeface="Cabin"/>
                <a:sym typeface="Cabin"/>
              </a:rPr>
              <a:t>Keras</a:t>
            </a:r>
            <a:endParaRPr lang="en-US" sz="4800" b="1" dirty="0">
              <a:latin typeface="Josefin Sans" panose="020B0604020202020204" charset="0"/>
              <a:ea typeface="Cabin"/>
              <a:cs typeface="Cabin"/>
              <a:sym typeface="Cabin"/>
            </a:endParaRPr>
          </a:p>
        </p:txBody>
      </p:sp>
      <p:sp>
        <p:nvSpPr>
          <p:cNvPr id="10" name="TextBox 10"/>
          <p:cNvSpPr txBox="1"/>
          <p:nvPr/>
        </p:nvSpPr>
        <p:spPr>
          <a:xfrm>
            <a:off x="1514382" y="5295900"/>
            <a:ext cx="7315200" cy="2257028"/>
          </a:xfrm>
          <a:prstGeom prst="rect">
            <a:avLst/>
          </a:prstGeom>
        </p:spPr>
        <p:txBody>
          <a:bodyPr wrap="square" lIns="0" tIns="0" rIns="0" bIns="0" rtlCol="0" anchor="t">
            <a:spAutoFit/>
          </a:bodyPr>
          <a:lstStyle/>
          <a:p>
            <a:pPr>
              <a:lnSpc>
                <a:spcPts val="4419"/>
              </a:lnSpc>
            </a:pPr>
            <a:r>
              <a:rPr lang="en-US" sz="4000" b="1" dirty="0" err="1" smtClean="0">
                <a:solidFill>
                  <a:schemeClr val="bg1"/>
                </a:solidFill>
                <a:latin typeface="Josefin Sans" panose="020B0604020202020204" charset="0"/>
                <a:ea typeface="Cabin"/>
                <a:cs typeface="Cabin"/>
                <a:sym typeface="Cabin"/>
              </a:rPr>
              <a:t>Nhóm</a:t>
            </a:r>
            <a:r>
              <a:rPr lang="en-US" sz="4000" b="1" dirty="0" smtClean="0">
                <a:solidFill>
                  <a:schemeClr val="bg1"/>
                </a:solidFill>
                <a:latin typeface="Josefin Sans" panose="020B0604020202020204" charset="0"/>
                <a:ea typeface="Cabin"/>
                <a:cs typeface="Cabin"/>
                <a:sym typeface="Cabin"/>
              </a:rPr>
              <a:t> 10</a:t>
            </a:r>
            <a:endParaRPr lang="en-US" sz="4000" b="1" dirty="0">
              <a:solidFill>
                <a:schemeClr val="bg1"/>
              </a:solidFill>
              <a:latin typeface="Josefin Sans" panose="020B0604020202020204" charset="0"/>
              <a:ea typeface="Cabin"/>
              <a:cs typeface="Cabin"/>
              <a:sym typeface="Cabin"/>
            </a:endParaRPr>
          </a:p>
          <a:p>
            <a:pPr>
              <a:lnSpc>
                <a:spcPts val="4419"/>
              </a:lnSpc>
            </a:pPr>
            <a:r>
              <a:rPr lang="en-US" sz="4000" b="1" dirty="0">
                <a:solidFill>
                  <a:schemeClr val="bg1"/>
                </a:solidFill>
                <a:latin typeface="Josefin Sans" panose="020B0604020202020204" charset="0"/>
                <a:ea typeface="Cabin"/>
                <a:cs typeface="Cabin"/>
                <a:sym typeface="Cabin"/>
              </a:rPr>
              <a:t>1</a:t>
            </a:r>
            <a:r>
              <a:rPr lang="en-US" sz="4000" b="1" dirty="0" smtClean="0">
                <a:solidFill>
                  <a:schemeClr val="bg1"/>
                </a:solidFill>
                <a:latin typeface="Josefin Sans" panose="020B0604020202020204" charset="0"/>
                <a:ea typeface="Cabin"/>
                <a:cs typeface="Cabin"/>
                <a:sym typeface="Cabin"/>
              </a:rPr>
              <a:t>.  </a:t>
            </a:r>
            <a:r>
              <a:rPr lang="en-US" sz="4000" b="1" dirty="0" err="1" smtClean="0">
                <a:solidFill>
                  <a:schemeClr val="bg1"/>
                </a:solidFill>
                <a:latin typeface="Josefin Sans" panose="020B0604020202020204" charset="0"/>
                <a:ea typeface="Cabin"/>
                <a:cs typeface="Cabin"/>
                <a:sym typeface="Cabin"/>
              </a:rPr>
              <a:t>Đỗ</a:t>
            </a:r>
            <a:r>
              <a:rPr lang="en-US" sz="4000" b="1" dirty="0" smtClean="0">
                <a:solidFill>
                  <a:schemeClr val="bg1"/>
                </a:solidFill>
                <a:latin typeface="Josefin Sans" panose="020B0604020202020204" charset="0"/>
                <a:ea typeface="Cabin"/>
                <a:cs typeface="Cabin"/>
                <a:sym typeface="Cabin"/>
              </a:rPr>
              <a:t> </a:t>
            </a:r>
            <a:r>
              <a:rPr lang="en-US" sz="4000" b="1" dirty="0" err="1">
                <a:solidFill>
                  <a:schemeClr val="bg1"/>
                </a:solidFill>
                <a:latin typeface="Josefin Sans" panose="020B0604020202020204" charset="0"/>
                <a:ea typeface="Cabin"/>
                <a:cs typeface="Cabin"/>
                <a:sym typeface="Cabin"/>
              </a:rPr>
              <a:t>Văn</a:t>
            </a:r>
            <a:r>
              <a:rPr lang="en-US" sz="4000" b="1" dirty="0">
                <a:solidFill>
                  <a:schemeClr val="bg1"/>
                </a:solidFill>
                <a:latin typeface="Josefin Sans" panose="020B0604020202020204" charset="0"/>
                <a:ea typeface="Cabin"/>
                <a:cs typeface="Cabin"/>
                <a:sym typeface="Cabin"/>
              </a:rPr>
              <a:t> </a:t>
            </a:r>
            <a:r>
              <a:rPr lang="en-US" sz="4000" b="1" dirty="0" err="1" smtClean="0">
                <a:solidFill>
                  <a:schemeClr val="bg1"/>
                </a:solidFill>
                <a:latin typeface="Josefin Sans" panose="020B0604020202020204" charset="0"/>
                <a:ea typeface="Cabin"/>
                <a:cs typeface="Cabin"/>
                <a:sym typeface="Cabin"/>
              </a:rPr>
              <a:t>Nhiên</a:t>
            </a:r>
            <a:r>
              <a:rPr lang="en-US" sz="4000" b="1" dirty="0" smtClean="0">
                <a:solidFill>
                  <a:schemeClr val="bg1"/>
                </a:solidFill>
                <a:latin typeface="Josefin Sans" panose="020B0604020202020204" charset="0"/>
                <a:ea typeface="Cabin"/>
                <a:cs typeface="Cabin"/>
                <a:sym typeface="Cabin"/>
              </a:rPr>
              <a:t>	- 21012082</a:t>
            </a:r>
            <a:endParaRPr lang="en-US" sz="4000" b="1" dirty="0">
              <a:solidFill>
                <a:schemeClr val="bg1"/>
              </a:solidFill>
              <a:latin typeface="Josefin Sans" panose="020B0604020202020204" charset="0"/>
              <a:ea typeface="Cabin"/>
              <a:cs typeface="Cabin"/>
              <a:sym typeface="Cabin"/>
            </a:endParaRPr>
          </a:p>
          <a:p>
            <a:pPr>
              <a:lnSpc>
                <a:spcPts val="4419"/>
              </a:lnSpc>
            </a:pPr>
            <a:r>
              <a:rPr lang="en-US" sz="4000" b="1" dirty="0" smtClean="0">
                <a:solidFill>
                  <a:schemeClr val="bg1"/>
                </a:solidFill>
                <a:latin typeface="Josefin Sans" panose="020B0604020202020204" charset="0"/>
                <a:ea typeface="Cabin"/>
                <a:cs typeface="Cabin"/>
                <a:sym typeface="Cabin"/>
              </a:rPr>
              <a:t>2. </a:t>
            </a:r>
            <a:r>
              <a:rPr lang="en-US" sz="4000" b="1" dirty="0" err="1" smtClean="0">
                <a:solidFill>
                  <a:schemeClr val="bg1"/>
                </a:solidFill>
                <a:latin typeface="Josefin Sans" panose="020B0604020202020204" charset="0"/>
                <a:ea typeface="Cabin"/>
                <a:cs typeface="Cabin"/>
                <a:sym typeface="Cabin"/>
              </a:rPr>
              <a:t>Đinh</a:t>
            </a:r>
            <a:r>
              <a:rPr lang="en-US" sz="4000" b="1" dirty="0" smtClean="0">
                <a:solidFill>
                  <a:schemeClr val="bg1"/>
                </a:solidFill>
                <a:latin typeface="Josefin Sans" panose="020B0604020202020204" charset="0"/>
                <a:ea typeface="Cabin"/>
                <a:cs typeface="Cabin"/>
                <a:sym typeface="Cabin"/>
              </a:rPr>
              <a:t> </a:t>
            </a:r>
            <a:r>
              <a:rPr lang="en-US" sz="4000" b="1" dirty="0" err="1">
                <a:solidFill>
                  <a:schemeClr val="bg1"/>
                </a:solidFill>
                <a:latin typeface="Josefin Sans" panose="020B0604020202020204" charset="0"/>
                <a:ea typeface="Cabin"/>
                <a:cs typeface="Cabin"/>
                <a:sym typeface="Cabin"/>
              </a:rPr>
              <a:t>Thái</a:t>
            </a:r>
            <a:r>
              <a:rPr lang="en-US" sz="4000" b="1" dirty="0">
                <a:solidFill>
                  <a:schemeClr val="bg1"/>
                </a:solidFill>
                <a:latin typeface="Josefin Sans" panose="020B0604020202020204" charset="0"/>
                <a:ea typeface="Cabin"/>
                <a:cs typeface="Cabin"/>
                <a:sym typeface="Cabin"/>
              </a:rPr>
              <a:t> </a:t>
            </a:r>
            <a:r>
              <a:rPr lang="en-US" sz="4000" b="1" dirty="0" err="1" smtClean="0">
                <a:solidFill>
                  <a:schemeClr val="bg1"/>
                </a:solidFill>
                <a:latin typeface="Josefin Sans" panose="020B0604020202020204" charset="0"/>
                <a:ea typeface="Cabin"/>
                <a:cs typeface="Cabin"/>
                <a:sym typeface="Cabin"/>
              </a:rPr>
              <a:t>Phúc</a:t>
            </a:r>
            <a:r>
              <a:rPr lang="en-US" sz="4000" b="1" dirty="0" smtClean="0">
                <a:solidFill>
                  <a:schemeClr val="bg1"/>
                </a:solidFill>
                <a:latin typeface="Josefin Sans" panose="020B0604020202020204" charset="0"/>
                <a:ea typeface="Cabin"/>
                <a:cs typeface="Cabin"/>
                <a:sym typeface="Cabin"/>
              </a:rPr>
              <a:t>	- 21011622</a:t>
            </a:r>
          </a:p>
          <a:p>
            <a:pPr>
              <a:lnSpc>
                <a:spcPts val="4419"/>
              </a:lnSpc>
              <a:spcBef>
                <a:spcPct val="0"/>
              </a:spcBef>
            </a:pPr>
            <a:r>
              <a:rPr lang="en-US" sz="4000" b="1" dirty="0" smtClean="0">
                <a:solidFill>
                  <a:schemeClr val="bg1"/>
                </a:solidFill>
                <a:latin typeface="Josefin Sans" panose="020B0604020202020204" charset="0"/>
                <a:ea typeface="Cabin"/>
                <a:cs typeface="Cabin"/>
                <a:sym typeface="Cabin"/>
              </a:rPr>
              <a:t>3. </a:t>
            </a:r>
            <a:r>
              <a:rPr lang="en-US" sz="4000" b="1" dirty="0" err="1" smtClean="0">
                <a:solidFill>
                  <a:schemeClr val="bg1"/>
                </a:solidFill>
                <a:latin typeface="Josefin Sans" panose="020B0604020202020204" charset="0"/>
                <a:ea typeface="Cabin"/>
                <a:cs typeface="Cabin"/>
                <a:sym typeface="Cabin"/>
              </a:rPr>
              <a:t>Lê</a:t>
            </a:r>
            <a:r>
              <a:rPr lang="en-US" sz="4000" b="1" dirty="0" smtClean="0">
                <a:solidFill>
                  <a:schemeClr val="bg1"/>
                </a:solidFill>
                <a:latin typeface="Josefin Sans" panose="020B0604020202020204" charset="0"/>
                <a:ea typeface="Cabin"/>
                <a:cs typeface="Cabin"/>
                <a:sym typeface="Cabin"/>
              </a:rPr>
              <a:t> </a:t>
            </a:r>
            <a:r>
              <a:rPr lang="en-US" sz="4000" b="1" dirty="0" err="1" smtClean="0">
                <a:solidFill>
                  <a:schemeClr val="bg1"/>
                </a:solidFill>
                <a:latin typeface="Josefin Sans" panose="020B0604020202020204" charset="0"/>
                <a:ea typeface="Cabin"/>
                <a:cs typeface="Cabin"/>
                <a:sym typeface="Cabin"/>
              </a:rPr>
              <a:t>Trung</a:t>
            </a:r>
            <a:r>
              <a:rPr lang="en-US" sz="4000" b="1" dirty="0" smtClean="0">
                <a:solidFill>
                  <a:schemeClr val="bg1"/>
                </a:solidFill>
                <a:latin typeface="Josefin Sans" panose="020B0604020202020204" charset="0"/>
                <a:ea typeface="Cabin"/>
                <a:cs typeface="Cabin"/>
                <a:sym typeface="Cabin"/>
              </a:rPr>
              <a:t> </a:t>
            </a:r>
            <a:r>
              <a:rPr lang="en-US" sz="4000" b="1" dirty="0" err="1" smtClean="0">
                <a:solidFill>
                  <a:schemeClr val="bg1"/>
                </a:solidFill>
                <a:latin typeface="Josefin Sans" panose="020B0604020202020204" charset="0"/>
                <a:ea typeface="Cabin"/>
                <a:cs typeface="Cabin"/>
                <a:sym typeface="Cabin"/>
              </a:rPr>
              <a:t>Kiên</a:t>
            </a:r>
            <a:r>
              <a:rPr lang="en-US" sz="4000" b="1" dirty="0" smtClean="0">
                <a:solidFill>
                  <a:schemeClr val="bg1"/>
                </a:solidFill>
                <a:latin typeface="Josefin Sans" panose="020B0604020202020204" charset="0"/>
                <a:ea typeface="Cabin"/>
                <a:cs typeface="Cabin"/>
                <a:sym typeface="Cabin"/>
              </a:rPr>
              <a:t>	- 21012505</a:t>
            </a:r>
            <a:endParaRPr lang="en-US" sz="4000" b="1" dirty="0">
              <a:solidFill>
                <a:schemeClr val="bg1"/>
              </a:solidFill>
              <a:latin typeface="Josefin Sans" panose="020B0604020202020204" charset="0"/>
              <a:ea typeface="Cabin"/>
              <a:cs typeface="Cabin"/>
              <a:sym typeface="Cabi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21026"/>
            <a:ext cx="6276929" cy="4165218"/>
            <a:chOff x="0" y="0"/>
            <a:chExt cx="8369239" cy="5553623"/>
          </a:xfrm>
        </p:grpSpPr>
        <p:sp>
          <p:nvSpPr>
            <p:cNvPr id="3" name="TextBox 3"/>
            <p:cNvSpPr txBox="1"/>
            <p:nvPr/>
          </p:nvSpPr>
          <p:spPr>
            <a:xfrm>
              <a:off x="0" y="-19050"/>
              <a:ext cx="8369239" cy="2609850"/>
            </a:xfrm>
            <a:prstGeom prst="rect">
              <a:avLst/>
            </a:prstGeom>
          </p:spPr>
          <p:txBody>
            <a:bodyPr lIns="0" tIns="0" rIns="0" bIns="0" rtlCol="0" anchor="t">
              <a:spAutoFit/>
            </a:bodyPr>
            <a:lstStyle/>
            <a:p>
              <a:pPr algn="l">
                <a:lnSpc>
                  <a:spcPts val="7680"/>
                </a:lnSpc>
              </a:pPr>
              <a:r>
                <a:rPr lang="en-US" sz="6400">
                  <a:solidFill>
                    <a:srgbClr val="2B4B82"/>
                  </a:solidFill>
                  <a:latin typeface="Josefin Sans Bold"/>
                  <a:ea typeface="Josefin Sans Bold"/>
                  <a:cs typeface="Josefin Sans Bold"/>
                  <a:sym typeface="Josefin Sans Bold"/>
                </a:rPr>
                <a:t>Kết quả và thảo luận</a:t>
              </a:r>
            </a:p>
          </p:txBody>
        </p:sp>
        <p:sp>
          <p:nvSpPr>
            <p:cNvPr id="4" name="TextBox 4"/>
            <p:cNvSpPr txBox="1"/>
            <p:nvPr/>
          </p:nvSpPr>
          <p:spPr>
            <a:xfrm>
              <a:off x="0" y="4511588"/>
              <a:ext cx="8369239" cy="544195"/>
            </a:xfrm>
            <a:prstGeom prst="rect">
              <a:avLst/>
            </a:prstGeom>
          </p:spPr>
          <p:txBody>
            <a:bodyPr lIns="0" tIns="0" rIns="0" bIns="0" rtlCol="0" anchor="t">
              <a:spAutoFit/>
            </a:bodyPr>
            <a:lstStyle/>
            <a:p>
              <a:pPr algn="l">
                <a:lnSpc>
                  <a:spcPts val="3359"/>
                </a:lnSpc>
              </a:pPr>
              <a:endParaRPr/>
            </a:p>
          </p:txBody>
        </p:sp>
      </p:grpSp>
      <p:sp>
        <p:nvSpPr>
          <p:cNvPr id="5" name="Freeform 5"/>
          <p:cNvSpPr/>
          <p:nvPr/>
        </p:nvSpPr>
        <p:spPr>
          <a:xfrm>
            <a:off x="-88279" y="-1421026"/>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4968747" y="-3924779"/>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10531054" y="390596"/>
            <a:ext cx="6707463" cy="3762304"/>
          </a:xfrm>
          <a:custGeom>
            <a:avLst/>
            <a:gdLst/>
            <a:ahLst/>
            <a:cxnLst/>
            <a:rect l="l" t="t" r="r" b="b"/>
            <a:pathLst>
              <a:path w="6177204" h="4241066">
                <a:moveTo>
                  <a:pt x="0" y="0"/>
                </a:moveTo>
                <a:lnTo>
                  <a:pt x="6177205" y="0"/>
                </a:lnTo>
                <a:lnTo>
                  <a:pt x="6177205" y="4241066"/>
                </a:lnTo>
                <a:lnTo>
                  <a:pt x="0" y="4241066"/>
                </a:lnTo>
                <a:lnTo>
                  <a:pt x="0" y="0"/>
                </a:lnTo>
                <a:close/>
              </a:path>
            </a:pathLst>
          </a:custGeom>
          <a:blipFill>
            <a:blip r:embed="rId10"/>
            <a:stretch>
              <a:fillRect/>
            </a:stretch>
          </a:blipFill>
        </p:spPr>
      </p:sp>
      <p:sp>
        <p:nvSpPr>
          <p:cNvPr id="10" name="Freeform 10"/>
          <p:cNvSpPr/>
          <p:nvPr/>
        </p:nvSpPr>
        <p:spPr>
          <a:xfrm>
            <a:off x="10571016" y="4381501"/>
            <a:ext cx="6667501" cy="5257800"/>
          </a:xfrm>
          <a:custGeom>
            <a:avLst/>
            <a:gdLst/>
            <a:ahLst/>
            <a:cxnLst/>
            <a:rect l="l" t="t" r="r" b="b"/>
            <a:pathLst>
              <a:path w="6667501" h="5706527">
                <a:moveTo>
                  <a:pt x="0" y="0"/>
                </a:moveTo>
                <a:lnTo>
                  <a:pt x="6667501" y="0"/>
                </a:lnTo>
                <a:lnTo>
                  <a:pt x="6667501" y="5706526"/>
                </a:lnTo>
                <a:lnTo>
                  <a:pt x="0" y="5706526"/>
                </a:lnTo>
                <a:lnTo>
                  <a:pt x="0" y="0"/>
                </a:lnTo>
                <a:close/>
              </a:path>
            </a:pathLst>
          </a:custGeom>
          <a:blipFill>
            <a:blip r:embed="rId11"/>
            <a:stretch>
              <a:fillRect/>
            </a:stretch>
          </a:blipFill>
        </p:spPr>
      </p:sp>
      <p:sp>
        <p:nvSpPr>
          <p:cNvPr id="11" name="TextBox 11"/>
          <p:cNvSpPr txBox="1"/>
          <p:nvPr/>
        </p:nvSpPr>
        <p:spPr>
          <a:xfrm>
            <a:off x="626464" y="4636135"/>
            <a:ext cx="6276929" cy="4712187"/>
          </a:xfrm>
          <a:prstGeom prst="rect">
            <a:avLst/>
          </a:prstGeom>
        </p:spPr>
        <p:txBody>
          <a:bodyPr lIns="0" tIns="0" rIns="0" bIns="0" rtlCol="0" anchor="t">
            <a:spAutoFit/>
          </a:bodyPr>
          <a:lstStyle/>
          <a:p>
            <a:pPr algn="just">
              <a:lnSpc>
                <a:spcPts val="4059"/>
              </a:lnSpc>
              <a:spcBef>
                <a:spcPct val="0"/>
              </a:spcBef>
            </a:pPr>
            <a:r>
              <a:rPr lang="en-US" sz="2899" dirty="0" err="1">
                <a:solidFill>
                  <a:srgbClr val="2B4B82"/>
                </a:solidFill>
                <a:latin typeface="Josefin Sans Bold"/>
                <a:ea typeface="Josefin Sans Bold"/>
                <a:cs typeface="Josefin Sans Bold"/>
                <a:sym typeface="Josefin Sans Bold"/>
              </a:rPr>
              <a:t>Thông</a:t>
            </a:r>
            <a:r>
              <a:rPr lang="en-US" sz="2899" dirty="0">
                <a:solidFill>
                  <a:srgbClr val="2B4B82"/>
                </a:solidFill>
                <a:latin typeface="Josefin Sans Bold"/>
                <a:ea typeface="Josefin Sans Bold"/>
                <a:cs typeface="Josefin Sans Bold"/>
                <a:sym typeface="Josefin Sans Bold"/>
              </a:rPr>
              <a:t> qua </a:t>
            </a:r>
            <a:r>
              <a:rPr lang="en-US" sz="2899" dirty="0" err="1">
                <a:solidFill>
                  <a:srgbClr val="2B4B82"/>
                </a:solidFill>
                <a:latin typeface="Josefin Sans Bold"/>
                <a:ea typeface="Josefin Sans Bold"/>
                <a:cs typeface="Josefin Sans Bold"/>
                <a:sym typeface="Josefin Sans Bold"/>
              </a:rPr>
              <a:t>bộ</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dữ</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liệu</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từ</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Kaggle</a:t>
            </a:r>
            <a:r>
              <a:rPr lang="en-US" sz="2899" dirty="0">
                <a:solidFill>
                  <a:srgbClr val="2B4B82"/>
                </a:solidFill>
                <a:latin typeface="Josefin Sans Bold"/>
                <a:ea typeface="Josefin Sans Bold"/>
                <a:cs typeface="Josefin Sans Bold"/>
                <a:sym typeface="Josefin Sans Bold"/>
              </a:rPr>
              <a:t>, ta </a:t>
            </a:r>
            <a:r>
              <a:rPr lang="en-US" sz="2899" dirty="0" err="1">
                <a:solidFill>
                  <a:srgbClr val="2B4B82"/>
                </a:solidFill>
                <a:latin typeface="Josefin Sans Bold"/>
                <a:ea typeface="Josefin Sans Bold"/>
                <a:cs typeface="Josefin Sans Bold"/>
                <a:sym typeface="Josefin Sans Bold"/>
              </a:rPr>
              <a:t>đã</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tạo</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ra</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các</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tập</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huấn</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luyện</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dựa</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trên</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bộ</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dữ</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liệu</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đó</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Bằng</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cách</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sử</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dụng</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bộ</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dữ</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liệu</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này</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một</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tệp</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phân</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loại</a:t>
            </a:r>
            <a:r>
              <a:rPr lang="en-US" sz="2899" dirty="0">
                <a:solidFill>
                  <a:srgbClr val="2B4B82"/>
                </a:solidFill>
                <a:latin typeface="Josefin Sans Bold"/>
                <a:ea typeface="Josefin Sans Bold"/>
                <a:cs typeface="Josefin Sans Bold"/>
                <a:sym typeface="Josefin Sans Bold"/>
              </a:rPr>
              <a:t> .h5 </a:t>
            </a:r>
            <a:r>
              <a:rPr lang="en-US" sz="2899" dirty="0" err="1">
                <a:solidFill>
                  <a:srgbClr val="2B4B82"/>
                </a:solidFill>
                <a:latin typeface="Josefin Sans Bold"/>
                <a:ea typeface="Josefin Sans Bold"/>
                <a:cs typeface="Josefin Sans Bold"/>
                <a:sym typeface="Josefin Sans Bold"/>
              </a:rPr>
              <a:t>đã</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được</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tạo</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ra.</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Với</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tệp</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phân</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loại</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đó</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tacó</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thể</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nhanh</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chóng</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thu</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được</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kết</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quả</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Hệ</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thống</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có</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khả</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năng</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phân</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loại</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các</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hình</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ảnh</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đầu</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vào</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với</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tỷ</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lệ</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chính</a:t>
            </a:r>
            <a:r>
              <a:rPr lang="en-US" sz="2899" dirty="0">
                <a:solidFill>
                  <a:srgbClr val="2B4B82"/>
                </a:solidFill>
                <a:latin typeface="Josefin Sans Bold"/>
                <a:ea typeface="Josefin Sans Bold"/>
                <a:cs typeface="Josefin Sans Bold"/>
                <a:sym typeface="Josefin Sans Bold"/>
              </a:rPr>
              <a:t> </a:t>
            </a:r>
            <a:r>
              <a:rPr lang="en-US" sz="2899" dirty="0" err="1">
                <a:solidFill>
                  <a:srgbClr val="2B4B82"/>
                </a:solidFill>
                <a:latin typeface="Josefin Sans Bold"/>
                <a:ea typeface="Josefin Sans Bold"/>
                <a:cs typeface="Josefin Sans Bold"/>
                <a:sym typeface="Josefin Sans Bold"/>
              </a:rPr>
              <a:t>xác</a:t>
            </a:r>
            <a:r>
              <a:rPr lang="en-US" sz="2899" dirty="0">
                <a:solidFill>
                  <a:srgbClr val="2B4B82"/>
                </a:solidFill>
                <a:latin typeface="Josefin Sans Bold"/>
                <a:ea typeface="Josefin Sans Bold"/>
                <a:cs typeface="Josefin Sans Bold"/>
                <a:sym typeface="Josefin Sans Bold"/>
              </a:rPr>
              <a:t> 95%.</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301598" y="914400"/>
            <a:ext cx="2774871" cy="906147"/>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Josefin Sans Bold"/>
                <a:ea typeface="Josefin Sans Bold"/>
                <a:cs typeface="Josefin Sans Bold"/>
                <a:sym typeface="Josefin Sans Bold"/>
              </a:rPr>
              <a:t>Tổng kết</a:t>
            </a:r>
          </a:p>
        </p:txBody>
      </p:sp>
      <p:sp>
        <p:nvSpPr>
          <p:cNvPr id="3" name="TextBox 3"/>
          <p:cNvSpPr txBox="1"/>
          <p:nvPr/>
        </p:nvSpPr>
        <p:spPr>
          <a:xfrm>
            <a:off x="1301598" y="2106837"/>
            <a:ext cx="5519612" cy="632460"/>
          </a:xfrm>
          <a:prstGeom prst="rect">
            <a:avLst/>
          </a:prstGeom>
        </p:spPr>
        <p:txBody>
          <a:bodyPr lIns="0" tIns="0" rIns="0" bIns="0" rtlCol="0" anchor="t">
            <a:spAutoFit/>
          </a:bodyPr>
          <a:lstStyle/>
          <a:p>
            <a:pPr>
              <a:lnSpc>
                <a:spcPts val="5039"/>
              </a:lnSpc>
            </a:pPr>
            <a:r>
              <a:rPr lang="vi-VN" sz="3599" dirty="0">
                <a:solidFill>
                  <a:srgbClr val="2B4B82"/>
                </a:solidFill>
                <a:latin typeface="Josefin Sans Bold"/>
                <a:ea typeface="Josefin Sans Bold"/>
                <a:cs typeface="Josefin Sans Bold"/>
                <a:sym typeface="Josefin Sans Bold"/>
              </a:rPr>
              <a:t>Ưu điểm </a:t>
            </a:r>
            <a:endParaRPr lang="en-US" sz="3599" dirty="0">
              <a:solidFill>
                <a:srgbClr val="2B4B82"/>
              </a:solidFill>
              <a:latin typeface="Josefin Sans Bold"/>
              <a:ea typeface="Josefin Sans Bold"/>
              <a:cs typeface="Josefin Sans Bold"/>
              <a:sym typeface="Josefin Sans Bold"/>
            </a:endParaRPr>
          </a:p>
        </p:txBody>
      </p:sp>
      <p:sp>
        <p:nvSpPr>
          <p:cNvPr id="4" name="TextBox 4"/>
          <p:cNvSpPr txBox="1"/>
          <p:nvPr/>
        </p:nvSpPr>
        <p:spPr>
          <a:xfrm>
            <a:off x="609600" y="2198724"/>
            <a:ext cx="8179572" cy="8252900"/>
          </a:xfrm>
          <a:prstGeom prst="rect">
            <a:avLst/>
          </a:prstGeom>
        </p:spPr>
        <p:txBody>
          <a:bodyPr wrap="square" lIns="0" tIns="0" rIns="0" bIns="0" rtlCol="0" anchor="t">
            <a:spAutoFit/>
          </a:bodyPr>
          <a:lstStyle/>
          <a:p>
            <a:pPr marL="669286" lvl="1" indent="-334643">
              <a:lnSpc>
                <a:spcPts val="4339"/>
              </a:lnSpc>
              <a:buFont typeface="Arial"/>
              <a:buChar char="•"/>
            </a:pPr>
            <a:endParaRPr lang="vi-VN" sz="3099" dirty="0">
              <a:solidFill>
                <a:srgbClr val="FFFFFF"/>
              </a:solidFill>
              <a:latin typeface="Josefin Sans"/>
              <a:ea typeface="Josefin Sans"/>
              <a:cs typeface="Josefin Sans"/>
              <a:sym typeface="Josefin Sans"/>
            </a:endParaRPr>
          </a:p>
          <a:p>
            <a:pPr marL="669286" lvl="1" indent="-334643">
              <a:lnSpc>
                <a:spcPts val="4339"/>
              </a:lnSpc>
              <a:buFont typeface="Arial"/>
              <a:buChar char="•"/>
            </a:pPr>
            <a:r>
              <a:rPr lang="vi-VN" sz="3099" dirty="0">
                <a:solidFill>
                  <a:srgbClr val="FFFFFF"/>
                </a:solidFill>
                <a:latin typeface="Josefin Sans"/>
                <a:ea typeface="Josefin Sans"/>
                <a:cs typeface="Josefin Sans"/>
                <a:sym typeface="Josefin Sans"/>
              </a:rPr>
              <a:t>Độ chính xác cao: Mô hình đạt được tỷ lệ chính xác 95% trong việc nhận diện biển báo, giúp tăng độ tin cậy và an toàn cho người lái xe.</a:t>
            </a:r>
          </a:p>
          <a:p>
            <a:pPr marL="669286" lvl="1" indent="-334643">
              <a:lnSpc>
                <a:spcPts val="4339"/>
              </a:lnSpc>
              <a:buFont typeface="Arial"/>
              <a:buChar char="•"/>
            </a:pPr>
            <a:r>
              <a:rPr lang="vi-VN" sz="3099" dirty="0">
                <a:solidFill>
                  <a:srgbClr val="FFFFFF"/>
                </a:solidFill>
                <a:latin typeface="Josefin Sans"/>
                <a:ea typeface="Josefin Sans"/>
                <a:cs typeface="Josefin Sans"/>
                <a:sym typeface="Josefin Sans"/>
              </a:rPr>
              <a:t>Khả năng thích ứng: Có thể nhận diện biển báo trong nhiều điều kiện môi trường khác nhau, bao gồm cả điều kiện ánh sáng kém và thời tiết xấu.</a:t>
            </a:r>
          </a:p>
          <a:p>
            <a:pPr marL="669286" lvl="1" indent="-334643">
              <a:lnSpc>
                <a:spcPts val="4339"/>
              </a:lnSpc>
              <a:buFont typeface="Arial"/>
              <a:buChar char="•"/>
            </a:pPr>
            <a:r>
              <a:rPr lang="vi-VN" sz="3099" dirty="0">
                <a:solidFill>
                  <a:srgbClr val="FFFFFF"/>
                </a:solidFill>
                <a:latin typeface="Josefin Sans"/>
                <a:ea typeface="Josefin Sans"/>
                <a:cs typeface="Josefin Sans"/>
                <a:sym typeface="Josefin Sans"/>
              </a:rPr>
              <a:t>Tốc độ xử lý nhanh: Nhờ sử dụng CNN và tối ưu hóa mô hình, hệ thống có thể xử lý và nhận diện biển báo trong thời gian thực, đáp ứng yêu cầu của ứng dụng trên xe.</a:t>
            </a:r>
          </a:p>
          <a:p>
            <a:pPr marL="334643" lvl="1">
              <a:lnSpc>
                <a:spcPts val="4339"/>
              </a:lnSpc>
            </a:pPr>
            <a:endParaRPr lang="en-US" sz="3099" dirty="0">
              <a:solidFill>
                <a:srgbClr val="FFFFFF"/>
              </a:solidFill>
              <a:latin typeface="Josefin Sans"/>
              <a:ea typeface="Josefin Sans"/>
              <a:cs typeface="Josefin Sans"/>
              <a:sym typeface="Josefin Sans"/>
            </a:endParaRPr>
          </a:p>
        </p:txBody>
      </p:sp>
      <p:sp>
        <p:nvSpPr>
          <p:cNvPr id="5" name="TextBox 5"/>
          <p:cNvSpPr txBox="1"/>
          <p:nvPr/>
        </p:nvSpPr>
        <p:spPr>
          <a:xfrm>
            <a:off x="9906000" y="2144937"/>
            <a:ext cx="5519612" cy="632460"/>
          </a:xfrm>
          <a:prstGeom prst="rect">
            <a:avLst/>
          </a:prstGeom>
        </p:spPr>
        <p:txBody>
          <a:bodyPr lIns="0" tIns="0" rIns="0" bIns="0" rtlCol="0" anchor="t">
            <a:spAutoFit/>
          </a:bodyPr>
          <a:lstStyle/>
          <a:p>
            <a:pPr algn="l">
              <a:lnSpc>
                <a:spcPts val="5039"/>
              </a:lnSpc>
            </a:pPr>
            <a:r>
              <a:rPr lang="en-US" sz="3599" dirty="0" err="1">
                <a:solidFill>
                  <a:srgbClr val="2B4B82"/>
                </a:solidFill>
                <a:latin typeface="Josefin Sans Bold"/>
                <a:ea typeface="Josefin Sans Bold"/>
                <a:cs typeface="Josefin Sans Bold"/>
                <a:sym typeface="Josefin Sans Bold"/>
              </a:rPr>
              <a:t>Hạn</a:t>
            </a:r>
            <a:r>
              <a:rPr lang="en-US" sz="3599" dirty="0">
                <a:solidFill>
                  <a:srgbClr val="2B4B82"/>
                </a:solidFill>
                <a:latin typeface="Josefin Sans Bold"/>
                <a:ea typeface="Josefin Sans Bold"/>
                <a:cs typeface="Josefin Sans Bold"/>
                <a:sym typeface="Josefin Sans Bold"/>
              </a:rPr>
              <a:t> </a:t>
            </a:r>
            <a:r>
              <a:rPr lang="en-US" sz="3599" dirty="0" err="1">
                <a:solidFill>
                  <a:srgbClr val="2B4B82"/>
                </a:solidFill>
                <a:latin typeface="Josefin Sans Bold"/>
                <a:ea typeface="Josefin Sans Bold"/>
                <a:cs typeface="Josefin Sans Bold"/>
                <a:sym typeface="Josefin Sans Bold"/>
              </a:rPr>
              <a:t>chế</a:t>
            </a:r>
            <a:endParaRPr lang="en-US" sz="3599" dirty="0">
              <a:solidFill>
                <a:srgbClr val="2B4B82"/>
              </a:solidFill>
              <a:latin typeface="Josefin Sans Bold"/>
              <a:ea typeface="Josefin Sans Bold"/>
              <a:cs typeface="Josefin Sans Bold"/>
              <a:sym typeface="Josefin Sans Bold"/>
            </a:endParaRPr>
          </a:p>
        </p:txBody>
      </p:sp>
      <p:sp>
        <p:nvSpPr>
          <p:cNvPr id="6" name="TextBox 6"/>
          <p:cNvSpPr txBox="1"/>
          <p:nvPr/>
        </p:nvSpPr>
        <p:spPr>
          <a:xfrm>
            <a:off x="9372600" y="3042905"/>
            <a:ext cx="7525538" cy="3841436"/>
          </a:xfrm>
          <a:prstGeom prst="rect">
            <a:avLst/>
          </a:prstGeom>
        </p:spPr>
        <p:txBody>
          <a:bodyPr lIns="0" tIns="0" rIns="0" bIns="0" rtlCol="0" anchor="t">
            <a:spAutoFit/>
          </a:bodyPr>
          <a:lstStyle/>
          <a:p>
            <a:pPr marL="669286" lvl="1" indent="-334643" algn="l">
              <a:lnSpc>
                <a:spcPts val="4339"/>
              </a:lnSpc>
              <a:buFont typeface="Arial"/>
              <a:buChar char="•"/>
            </a:pPr>
            <a:r>
              <a:rPr lang="en-US" sz="3099" dirty="0" err="1">
                <a:solidFill>
                  <a:srgbClr val="FEFEFE"/>
                </a:solidFill>
                <a:latin typeface="Josefin Sans" panose="020B0604020202020204" charset="0"/>
                <a:ea typeface="Josefin Sans"/>
                <a:cs typeface="Josefin Sans"/>
                <a:sym typeface="Josefin Sans"/>
              </a:rPr>
              <a:t>Phụ</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thuộc</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vào</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dữ</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liệu</a:t>
            </a:r>
            <a:endParaRPr lang="en-US" sz="3099" dirty="0">
              <a:solidFill>
                <a:srgbClr val="FEFEFE"/>
              </a:solidFill>
              <a:latin typeface="Josefin Sans" panose="020B0604020202020204" charset="0"/>
              <a:ea typeface="Josefin Sans"/>
              <a:cs typeface="Josefin Sans"/>
              <a:sym typeface="Josefin Sans"/>
            </a:endParaRPr>
          </a:p>
          <a:p>
            <a:pPr marL="669286" lvl="1" indent="-334643" algn="l">
              <a:lnSpc>
                <a:spcPts val="4339"/>
              </a:lnSpc>
              <a:buFont typeface="Arial"/>
              <a:buChar char="•"/>
            </a:pPr>
            <a:r>
              <a:rPr lang="en-US" sz="3099" dirty="0" err="1" smtClean="0">
                <a:solidFill>
                  <a:srgbClr val="FEFEFE"/>
                </a:solidFill>
                <a:latin typeface="Josefin Sans" panose="020B0604020202020204" charset="0"/>
                <a:ea typeface="Josefin Sans"/>
                <a:cs typeface="Josefin Sans"/>
                <a:sym typeface="Josefin Sans"/>
              </a:rPr>
              <a:t>Khó</a:t>
            </a:r>
            <a:r>
              <a:rPr lang="en-US" sz="3099" dirty="0" smtClean="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khăn</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với</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những</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biển</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báo</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bị</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che</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khuât</a:t>
            </a:r>
            <a:endParaRPr lang="en-US" sz="3099" dirty="0">
              <a:solidFill>
                <a:srgbClr val="FEFEFE"/>
              </a:solidFill>
              <a:latin typeface="Josefin Sans" panose="020B0604020202020204" charset="0"/>
              <a:ea typeface="Josefin Sans"/>
              <a:cs typeface="Josefin Sans"/>
              <a:sym typeface="Josefin Sans"/>
            </a:endParaRPr>
          </a:p>
          <a:p>
            <a:pPr marL="669286" lvl="1" indent="-334643" algn="l">
              <a:lnSpc>
                <a:spcPts val="4339"/>
              </a:lnSpc>
              <a:buFont typeface="Arial"/>
              <a:buChar char="•"/>
            </a:pPr>
            <a:r>
              <a:rPr lang="en-US" sz="3099" dirty="0" err="1">
                <a:solidFill>
                  <a:srgbClr val="FEFEFE"/>
                </a:solidFill>
                <a:latin typeface="Josefin Sans" panose="020B0604020202020204" charset="0"/>
                <a:ea typeface="Josefin Sans"/>
                <a:cs typeface="Josefin Sans"/>
                <a:sym typeface="Josefin Sans"/>
              </a:rPr>
              <a:t>Yêu</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cầu</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về</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phần</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cứng</a:t>
            </a:r>
            <a:endParaRPr lang="en-US" sz="3099" dirty="0">
              <a:solidFill>
                <a:srgbClr val="FEFEFE"/>
              </a:solidFill>
              <a:latin typeface="Josefin Sans" panose="020B0604020202020204" charset="0"/>
              <a:ea typeface="Josefin Sans"/>
              <a:cs typeface="Josefin Sans"/>
              <a:sym typeface="Josefin Sans"/>
            </a:endParaRPr>
          </a:p>
          <a:p>
            <a:pPr marL="669286" lvl="1" indent="-334643" algn="l">
              <a:lnSpc>
                <a:spcPts val="4339"/>
              </a:lnSpc>
              <a:buFont typeface="Arial"/>
              <a:buChar char="•"/>
            </a:pPr>
            <a:r>
              <a:rPr lang="en-US" sz="3099" dirty="0" err="1">
                <a:solidFill>
                  <a:srgbClr val="FEFEFE"/>
                </a:solidFill>
                <a:latin typeface="Josefin Sans" panose="020B0604020202020204" charset="0"/>
                <a:ea typeface="Josefin Sans"/>
                <a:cs typeface="Josefin Sans"/>
                <a:sym typeface="Josefin Sans"/>
              </a:rPr>
              <a:t>Ảnh</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hưởng</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của</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điều</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kiện</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cực</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đoan</a:t>
            </a:r>
            <a:endParaRPr lang="en-US" sz="3099" dirty="0">
              <a:solidFill>
                <a:srgbClr val="FEFEFE"/>
              </a:solidFill>
              <a:latin typeface="Josefin Sans" panose="020B0604020202020204" charset="0"/>
              <a:ea typeface="Josefin Sans"/>
              <a:cs typeface="Josefin Sans"/>
              <a:sym typeface="Josefin Sans"/>
            </a:endParaRPr>
          </a:p>
          <a:p>
            <a:pPr marL="669286" lvl="1" indent="-334643" algn="l">
              <a:lnSpc>
                <a:spcPts val="4339"/>
              </a:lnSpc>
              <a:buFont typeface="Arial"/>
              <a:buChar char="•"/>
            </a:pPr>
            <a:r>
              <a:rPr lang="en-US" sz="3099" dirty="0" err="1">
                <a:solidFill>
                  <a:srgbClr val="FEFEFE"/>
                </a:solidFill>
                <a:latin typeface="Josefin Sans" panose="020B0604020202020204" charset="0"/>
                <a:ea typeface="Josefin Sans"/>
                <a:cs typeface="Josefin Sans"/>
                <a:sym typeface="Josefin Sans"/>
              </a:rPr>
              <a:t>Cần</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cập</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nhập</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thường</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xuyên</a:t>
            </a:r>
            <a:endParaRPr lang="en-US" sz="3099" dirty="0">
              <a:solidFill>
                <a:srgbClr val="FEFEFE"/>
              </a:solidFill>
              <a:latin typeface="Josefin Sans" panose="020B0604020202020204" charset="0"/>
              <a:ea typeface="Josefin Sans"/>
              <a:cs typeface="Josefin Sans"/>
              <a:sym typeface="Josefin Sans"/>
            </a:endParaRPr>
          </a:p>
          <a:p>
            <a:pPr marL="669286" lvl="1" indent="-334643" algn="l">
              <a:lnSpc>
                <a:spcPts val="4339"/>
              </a:lnSpc>
              <a:buFont typeface="Arial"/>
              <a:buChar char="•"/>
            </a:pPr>
            <a:r>
              <a:rPr lang="en-US" sz="3099" dirty="0" err="1">
                <a:solidFill>
                  <a:srgbClr val="FEFEFE"/>
                </a:solidFill>
                <a:latin typeface="Josefin Sans" panose="020B0604020202020204" charset="0"/>
                <a:ea typeface="Josefin Sans"/>
                <a:cs typeface="Josefin Sans"/>
                <a:sym typeface="Josefin Sans"/>
              </a:rPr>
              <a:t>Vấn</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đề</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đạo</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đức</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và</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pháp</a:t>
            </a:r>
            <a:r>
              <a:rPr lang="en-US" sz="3099" dirty="0">
                <a:solidFill>
                  <a:srgbClr val="FEFEFE"/>
                </a:solidFill>
                <a:latin typeface="Josefin Sans" panose="020B0604020202020204" charset="0"/>
                <a:ea typeface="Josefin Sans"/>
                <a:cs typeface="Josefin Sans"/>
                <a:sym typeface="Josefin Sans"/>
              </a:rPr>
              <a:t> </a:t>
            </a:r>
            <a:r>
              <a:rPr lang="en-US" sz="3099" dirty="0" err="1">
                <a:solidFill>
                  <a:srgbClr val="FEFEFE"/>
                </a:solidFill>
                <a:latin typeface="Josefin Sans" panose="020B0604020202020204" charset="0"/>
                <a:ea typeface="Josefin Sans"/>
                <a:cs typeface="Josefin Sans"/>
                <a:sym typeface="Josefin Sans"/>
              </a:rPr>
              <a:t>lý</a:t>
            </a:r>
            <a:endParaRPr lang="en-US" sz="3099" dirty="0">
              <a:solidFill>
                <a:srgbClr val="FEFEFE"/>
              </a:solidFill>
              <a:latin typeface="Josefin Sans" panose="020B0604020202020204" charset="0"/>
              <a:ea typeface="Josefin Sans"/>
              <a:cs typeface="Josefin Sans"/>
              <a:sym typeface="Josefin San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5DE0E6">
                <a:alpha val="100000"/>
              </a:srgbClr>
            </a:gs>
            <a:gs pos="73000">
              <a:srgbClr val="0070C0"/>
            </a:gs>
          </a:gsLst>
          <a:lin ang="0" scaled="0"/>
        </a:gradFill>
        <a:effectLst/>
      </p:bgPr>
    </p:bg>
    <p:spTree>
      <p:nvGrpSpPr>
        <p:cNvPr id="1" name=""/>
        <p:cNvGrpSpPr/>
        <p:nvPr/>
      </p:nvGrpSpPr>
      <p:grpSpPr>
        <a:xfrm>
          <a:off x="0" y="0"/>
          <a:ext cx="0" cy="0"/>
          <a:chOff x="0" y="0"/>
          <a:chExt cx="0" cy="0"/>
        </a:xfrm>
      </p:grpSpPr>
      <p:sp>
        <p:nvSpPr>
          <p:cNvPr id="2" name="TextBox 2"/>
          <p:cNvSpPr txBox="1"/>
          <p:nvPr/>
        </p:nvSpPr>
        <p:spPr>
          <a:xfrm>
            <a:off x="1301598" y="914400"/>
            <a:ext cx="2774871" cy="906147"/>
          </a:xfrm>
          <a:prstGeom prst="rect">
            <a:avLst/>
          </a:prstGeom>
        </p:spPr>
        <p:txBody>
          <a:bodyPr lIns="0" tIns="0" rIns="0" bIns="0" rtlCol="0" anchor="t">
            <a:spAutoFit/>
          </a:bodyPr>
          <a:lstStyle/>
          <a:p>
            <a:pPr algn="ctr">
              <a:lnSpc>
                <a:spcPts val="7279"/>
              </a:lnSpc>
              <a:spcBef>
                <a:spcPct val="0"/>
              </a:spcBef>
            </a:pPr>
            <a:r>
              <a:rPr lang="en-US" sz="5199">
                <a:solidFill>
                  <a:srgbClr val="FFFFFF"/>
                </a:solidFill>
                <a:latin typeface="Josefin Sans Bold"/>
                <a:ea typeface="Josefin Sans Bold"/>
                <a:cs typeface="Josefin Sans Bold"/>
                <a:sym typeface="Josefin Sans Bold"/>
              </a:rPr>
              <a:t>Tổng kết</a:t>
            </a:r>
          </a:p>
        </p:txBody>
      </p:sp>
      <p:sp>
        <p:nvSpPr>
          <p:cNvPr id="3" name="TextBox 3"/>
          <p:cNvSpPr txBox="1"/>
          <p:nvPr/>
        </p:nvSpPr>
        <p:spPr>
          <a:xfrm>
            <a:off x="1301598" y="2106837"/>
            <a:ext cx="5519612" cy="632460"/>
          </a:xfrm>
          <a:prstGeom prst="rect">
            <a:avLst/>
          </a:prstGeom>
        </p:spPr>
        <p:txBody>
          <a:bodyPr lIns="0" tIns="0" rIns="0" bIns="0" rtlCol="0" anchor="t">
            <a:spAutoFit/>
          </a:bodyPr>
          <a:lstStyle/>
          <a:p>
            <a:pPr algn="l">
              <a:lnSpc>
                <a:spcPts val="5039"/>
              </a:lnSpc>
            </a:pPr>
            <a:r>
              <a:rPr lang="en-US" sz="3599" dirty="0">
                <a:solidFill>
                  <a:srgbClr val="2B4B82"/>
                </a:solidFill>
                <a:latin typeface="Josefin Sans Bold"/>
                <a:ea typeface="Josefin Sans Bold"/>
                <a:cs typeface="Josefin Sans Bold"/>
                <a:sym typeface="Josefin Sans Bold"/>
              </a:rPr>
              <a:t>1 </a:t>
            </a:r>
            <a:r>
              <a:rPr lang="en-US" sz="3599" dirty="0" err="1">
                <a:solidFill>
                  <a:srgbClr val="2B4B82"/>
                </a:solidFill>
                <a:latin typeface="Josefin Sans Bold"/>
                <a:ea typeface="Josefin Sans Bold"/>
                <a:cs typeface="Josefin Sans Bold"/>
                <a:sym typeface="Josefin Sans Bold"/>
              </a:rPr>
              <a:t>số</a:t>
            </a:r>
            <a:r>
              <a:rPr lang="en-US" sz="3599" dirty="0">
                <a:solidFill>
                  <a:srgbClr val="2B4B82"/>
                </a:solidFill>
                <a:latin typeface="Josefin Sans Bold"/>
                <a:ea typeface="Josefin Sans Bold"/>
                <a:cs typeface="Josefin Sans Bold"/>
                <a:sym typeface="Josefin Sans Bold"/>
              </a:rPr>
              <a:t> </a:t>
            </a:r>
            <a:r>
              <a:rPr lang="en-US" sz="3599" dirty="0" err="1">
                <a:solidFill>
                  <a:srgbClr val="2B4B82"/>
                </a:solidFill>
                <a:latin typeface="Josefin Sans Bold"/>
                <a:ea typeface="Josefin Sans Bold"/>
                <a:cs typeface="Josefin Sans Bold"/>
                <a:sym typeface="Josefin Sans Bold"/>
              </a:rPr>
              <a:t>kết</a:t>
            </a:r>
            <a:r>
              <a:rPr lang="en-US" sz="3599" dirty="0">
                <a:solidFill>
                  <a:srgbClr val="2B4B82"/>
                </a:solidFill>
                <a:latin typeface="Josefin Sans Bold"/>
                <a:ea typeface="Josefin Sans Bold"/>
                <a:cs typeface="Josefin Sans Bold"/>
                <a:sym typeface="Josefin Sans Bold"/>
              </a:rPr>
              <a:t> </a:t>
            </a:r>
            <a:r>
              <a:rPr lang="en-US" sz="3599" dirty="0" err="1">
                <a:solidFill>
                  <a:srgbClr val="2B4B82"/>
                </a:solidFill>
                <a:latin typeface="Josefin Sans Bold"/>
                <a:ea typeface="Josefin Sans Bold"/>
                <a:cs typeface="Josefin Sans Bold"/>
                <a:sym typeface="Josefin Sans Bold"/>
              </a:rPr>
              <a:t>quả</a:t>
            </a:r>
            <a:r>
              <a:rPr lang="en-US" sz="3599" dirty="0">
                <a:solidFill>
                  <a:srgbClr val="2B4B82"/>
                </a:solidFill>
                <a:latin typeface="Josefin Sans Bold"/>
                <a:ea typeface="Josefin Sans Bold"/>
                <a:cs typeface="Josefin Sans Bold"/>
                <a:sym typeface="Josefin Sans Bold"/>
              </a:rPr>
              <a:t> </a:t>
            </a:r>
            <a:r>
              <a:rPr lang="en-US" sz="3599" dirty="0" err="1">
                <a:solidFill>
                  <a:srgbClr val="2B4B82"/>
                </a:solidFill>
                <a:latin typeface="Josefin Sans Bold"/>
                <a:ea typeface="Josefin Sans Bold"/>
                <a:cs typeface="Josefin Sans Bold"/>
                <a:sym typeface="Josefin Sans Bold"/>
              </a:rPr>
              <a:t>đạt</a:t>
            </a:r>
            <a:r>
              <a:rPr lang="en-US" sz="3599" dirty="0">
                <a:solidFill>
                  <a:srgbClr val="2B4B82"/>
                </a:solidFill>
                <a:latin typeface="Josefin Sans Bold"/>
                <a:ea typeface="Josefin Sans Bold"/>
                <a:cs typeface="Josefin Sans Bold"/>
                <a:sym typeface="Josefin Sans Bold"/>
              </a:rPr>
              <a:t> </a:t>
            </a:r>
            <a:r>
              <a:rPr lang="en-US" sz="3599" dirty="0" err="1">
                <a:solidFill>
                  <a:srgbClr val="2B4B82"/>
                </a:solidFill>
                <a:latin typeface="Josefin Sans Bold"/>
                <a:ea typeface="Josefin Sans Bold"/>
                <a:cs typeface="Josefin Sans Bold"/>
                <a:sym typeface="Josefin Sans Bold"/>
              </a:rPr>
              <a:t>được</a:t>
            </a:r>
            <a:r>
              <a:rPr lang="en-US" sz="3599" dirty="0">
                <a:solidFill>
                  <a:srgbClr val="2B4B82"/>
                </a:solidFill>
                <a:latin typeface="Josefin Sans Bold"/>
                <a:ea typeface="Josefin Sans Bold"/>
                <a:cs typeface="Josefin Sans Bold"/>
                <a:sym typeface="Josefin Sans Bold"/>
              </a:rPr>
              <a:t> </a:t>
            </a:r>
          </a:p>
        </p:txBody>
      </p:sp>
      <p:sp>
        <p:nvSpPr>
          <p:cNvPr id="4" name="TextBox 4"/>
          <p:cNvSpPr txBox="1"/>
          <p:nvPr/>
        </p:nvSpPr>
        <p:spPr>
          <a:xfrm>
            <a:off x="583428" y="3004805"/>
            <a:ext cx="8179572" cy="6617196"/>
          </a:xfrm>
          <a:prstGeom prst="rect">
            <a:avLst/>
          </a:prstGeom>
        </p:spPr>
        <p:txBody>
          <a:bodyPr wrap="square" lIns="0" tIns="0" rIns="0" bIns="0" rtlCol="0" anchor="t">
            <a:spAutoFit/>
          </a:bodyPr>
          <a:lstStyle/>
          <a:p>
            <a:pPr marL="669286" lvl="1" indent="-334643" algn="l">
              <a:lnSpc>
                <a:spcPts val="4339"/>
              </a:lnSpc>
              <a:buFont typeface="Arial"/>
              <a:buChar char="•"/>
            </a:pPr>
            <a:r>
              <a:rPr lang="en-US" sz="3099" dirty="0" err="1">
                <a:solidFill>
                  <a:srgbClr val="FFFFFF"/>
                </a:solidFill>
                <a:latin typeface="Josefin Sans"/>
                <a:ea typeface="Josefin Sans"/>
                <a:cs typeface="Josefin Sans"/>
                <a:sym typeface="Josefin Sans"/>
              </a:rPr>
              <a:t>Trong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bài</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báo</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này</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một</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phương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pháp</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nhận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dạng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biển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báo</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giao</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thông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dựa</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trên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học</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sâu</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với</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sự</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trợ</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giúp</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của</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mạng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nơ</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ron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tích</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chập</a:t>
            </a:r>
            <a:r>
              <a:rPr lang="en-US" sz="3099" dirty="0">
                <a:solidFill>
                  <a:srgbClr val="FFFFFF"/>
                </a:solidFill>
                <a:latin typeface="Josefin Sans"/>
                <a:ea typeface="Josefin Sans"/>
                <a:cs typeface="Josefin Sans"/>
                <a:sym typeface="Josefin Sans"/>
              </a:rPr>
              <a:t> (CNN) </a:t>
            </a:r>
            <a:r>
              <a:rPr lang="en-US" sz="3099" dirty="0" err="1">
                <a:solidFill>
                  <a:srgbClr val="FFFFFF"/>
                </a:solidFill>
                <a:latin typeface="Josefin Sans"/>
                <a:ea typeface="Josefin Sans"/>
                <a:cs typeface="Josefin Sans"/>
                <a:sym typeface="Josefin Sans"/>
              </a:rPr>
              <a:t>và</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Keras</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được</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đề</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xuất</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chủ</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yếu</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nhắm</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đến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các</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biển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báo</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giao</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thông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khác</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nhau</a:t>
            </a:r>
            <a:r>
              <a:rPr lang="en-US" sz="3099" dirty="0">
                <a:solidFill>
                  <a:srgbClr val="FFFFFF"/>
                </a:solidFill>
                <a:latin typeface="Josefin Sans"/>
                <a:ea typeface="Josefin Sans"/>
                <a:cs typeface="Josefin Sans"/>
                <a:sym typeface="Josefin Sans"/>
              </a:rPr>
              <a:t>.</a:t>
            </a:r>
          </a:p>
          <a:p>
            <a:pPr marL="669286" lvl="1" indent="-334643" algn="l">
              <a:lnSpc>
                <a:spcPts val="4339"/>
              </a:lnSpc>
              <a:buFont typeface="Arial"/>
              <a:buChar char="•"/>
            </a:pP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Bằng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cách</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sử</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dụng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tính</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năng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xử</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lý</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trước</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hình</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ảnh</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tập</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dữ</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liệu</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từ</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Kaggle</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phát</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hiện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nhận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dạng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và</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phân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loại</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biển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báo</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giao</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thông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phương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pháp</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này</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có</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thể</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phát</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hiện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và</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xác</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định</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biển</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báo</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giao</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thông</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một</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cách</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hiệu</a:t>
            </a:r>
            <a:r>
              <a:rPr lang="en-US" sz="3099" dirty="0">
                <a:solidFill>
                  <a:srgbClr val="FFFFFF"/>
                </a:solidFill>
                <a:latin typeface="Josefin Sans"/>
                <a:ea typeface="Josefin Sans"/>
                <a:cs typeface="Josefin Sans"/>
                <a:sym typeface="Josefin Sans"/>
              </a:rPr>
              <a:t> </a:t>
            </a:r>
            <a:r>
              <a:rPr lang="en-US" sz="3099" dirty="0" err="1">
                <a:solidFill>
                  <a:srgbClr val="FFFFFF"/>
                </a:solidFill>
                <a:latin typeface="Josefin Sans"/>
                <a:ea typeface="Josefin Sans"/>
                <a:cs typeface="Josefin Sans"/>
                <a:sym typeface="Josefin Sans"/>
              </a:rPr>
              <a:t>quả</a:t>
            </a:r>
            <a:r>
              <a:rPr lang="en-US" sz="3099" dirty="0">
                <a:solidFill>
                  <a:srgbClr val="FFFFFF"/>
                </a:solidFill>
                <a:latin typeface="Josefin Sans"/>
                <a:ea typeface="Josefin Sans"/>
                <a:cs typeface="Josefin Sans"/>
                <a:sym typeface="Josefin Sans"/>
              </a:rPr>
              <a:t>...</a:t>
            </a:r>
          </a:p>
        </p:txBody>
      </p:sp>
      <p:sp>
        <p:nvSpPr>
          <p:cNvPr id="5" name="TextBox 5"/>
          <p:cNvSpPr txBox="1"/>
          <p:nvPr/>
        </p:nvSpPr>
        <p:spPr>
          <a:xfrm>
            <a:off x="9906000" y="2144937"/>
            <a:ext cx="5519612" cy="632460"/>
          </a:xfrm>
          <a:prstGeom prst="rect">
            <a:avLst/>
          </a:prstGeom>
        </p:spPr>
        <p:txBody>
          <a:bodyPr lIns="0" tIns="0" rIns="0" bIns="0" rtlCol="0" anchor="t">
            <a:spAutoFit/>
          </a:bodyPr>
          <a:lstStyle/>
          <a:p>
            <a:pPr>
              <a:lnSpc>
                <a:spcPts val="5039"/>
              </a:lnSpc>
            </a:pPr>
            <a:r>
              <a:rPr lang="vi-VN" sz="3599" dirty="0">
                <a:solidFill>
                  <a:srgbClr val="2B4B82"/>
                </a:solidFill>
                <a:latin typeface="Josefin Sans Bold"/>
                <a:ea typeface="Josefin Sans Bold"/>
                <a:cs typeface="Josefin Sans Bold"/>
                <a:sym typeface="Josefin Sans Bold"/>
              </a:rPr>
              <a:t>Phương hướng phát triển</a:t>
            </a:r>
            <a:endParaRPr lang="en-US" sz="3599" dirty="0">
              <a:solidFill>
                <a:srgbClr val="2B4B82"/>
              </a:solidFill>
              <a:latin typeface="Josefin Sans Bold"/>
              <a:ea typeface="Josefin Sans Bold"/>
              <a:cs typeface="Josefin Sans Bold"/>
              <a:sym typeface="Josefin Sans Bold"/>
            </a:endParaRPr>
          </a:p>
        </p:txBody>
      </p:sp>
      <p:sp>
        <p:nvSpPr>
          <p:cNvPr id="6" name="TextBox 6"/>
          <p:cNvSpPr txBox="1"/>
          <p:nvPr/>
        </p:nvSpPr>
        <p:spPr>
          <a:xfrm>
            <a:off x="9448800" y="2423067"/>
            <a:ext cx="7525538" cy="6598601"/>
          </a:xfrm>
          <a:prstGeom prst="rect">
            <a:avLst/>
          </a:prstGeom>
        </p:spPr>
        <p:txBody>
          <a:bodyPr lIns="0" tIns="0" rIns="0" bIns="0" rtlCol="0" anchor="t">
            <a:spAutoFit/>
          </a:bodyPr>
          <a:lstStyle/>
          <a:p>
            <a:pPr marL="669286" lvl="1" indent="-334643">
              <a:lnSpc>
                <a:spcPts val="4339"/>
              </a:lnSpc>
              <a:buFont typeface="Arial"/>
              <a:buChar char="•"/>
            </a:pPr>
            <a:endParaRPr lang="vi-VN" sz="3099" dirty="0">
              <a:solidFill>
                <a:srgbClr val="FEFEFE"/>
              </a:solidFill>
              <a:latin typeface="Josefin Sans" panose="020B0604020202020204" charset="0"/>
              <a:ea typeface="Josefin Sans"/>
              <a:cs typeface="Josefin Sans"/>
              <a:sym typeface="Josefin Sans"/>
            </a:endParaRPr>
          </a:p>
          <a:p>
            <a:pPr marL="669286" lvl="1" indent="-334643">
              <a:lnSpc>
                <a:spcPts val="4339"/>
              </a:lnSpc>
              <a:buFont typeface="Arial"/>
              <a:buChar char="•"/>
            </a:pPr>
            <a:r>
              <a:rPr lang="vi-VN" sz="3099" dirty="0">
                <a:solidFill>
                  <a:srgbClr val="FEFEFE"/>
                </a:solidFill>
                <a:latin typeface="Josefin Sans" panose="020B0604020202020204" charset="0"/>
                <a:ea typeface="Josefin Sans"/>
                <a:cs typeface="Josefin Sans"/>
                <a:sym typeface="Josefin Sans"/>
              </a:rPr>
              <a:t>Mở rộng bộ dữ liệu</a:t>
            </a:r>
          </a:p>
          <a:p>
            <a:pPr marL="669286" lvl="1" indent="-334643">
              <a:lnSpc>
                <a:spcPts val="4339"/>
              </a:lnSpc>
              <a:buFont typeface="Arial"/>
              <a:buChar char="•"/>
            </a:pPr>
            <a:r>
              <a:rPr lang="vi-VN" sz="3099" dirty="0">
                <a:solidFill>
                  <a:srgbClr val="FEFEFE"/>
                </a:solidFill>
                <a:latin typeface="Josefin Sans" panose="020B0604020202020204" charset="0"/>
                <a:ea typeface="Josefin Sans"/>
                <a:cs typeface="Josefin Sans"/>
                <a:sym typeface="Josefin Sans"/>
              </a:rPr>
              <a:t>Cải thiện kiến trúc mô hình</a:t>
            </a:r>
          </a:p>
          <a:p>
            <a:pPr marL="669286" lvl="1" indent="-334643">
              <a:lnSpc>
                <a:spcPts val="4339"/>
              </a:lnSpc>
              <a:buFont typeface="Arial"/>
              <a:buChar char="•"/>
            </a:pPr>
            <a:r>
              <a:rPr lang="vi-VN" sz="3099" dirty="0">
                <a:solidFill>
                  <a:srgbClr val="FEFEFE"/>
                </a:solidFill>
                <a:latin typeface="Josefin Sans" panose="020B0604020202020204" charset="0"/>
                <a:ea typeface="Josefin Sans"/>
                <a:cs typeface="Josefin Sans"/>
                <a:sym typeface="Josefin Sans"/>
              </a:rPr>
              <a:t>Tối ưu hóa cho thiết bị di động và hệ thống nhúng</a:t>
            </a:r>
          </a:p>
          <a:p>
            <a:pPr marL="669286" lvl="1" indent="-334643">
              <a:lnSpc>
                <a:spcPts val="4339"/>
              </a:lnSpc>
              <a:buFont typeface="Arial"/>
              <a:buChar char="•"/>
            </a:pPr>
            <a:r>
              <a:rPr lang="vi-VN" sz="3099" dirty="0">
                <a:solidFill>
                  <a:srgbClr val="FEFEFE"/>
                </a:solidFill>
                <a:latin typeface="Josefin Sans" panose="020B0604020202020204" charset="0"/>
                <a:ea typeface="Josefin Sans"/>
                <a:cs typeface="Josefin Sans"/>
                <a:sym typeface="Josefin Sans"/>
              </a:rPr>
              <a:t>Tích hợp học liên tục (Continuous Learning)</a:t>
            </a:r>
          </a:p>
          <a:p>
            <a:pPr marL="669286" lvl="1" indent="-334643">
              <a:lnSpc>
                <a:spcPts val="4339"/>
              </a:lnSpc>
              <a:buFont typeface="Arial"/>
              <a:buChar char="•"/>
            </a:pPr>
            <a:r>
              <a:rPr lang="vi-VN" sz="3099" dirty="0">
                <a:solidFill>
                  <a:srgbClr val="FEFEFE"/>
                </a:solidFill>
                <a:latin typeface="Josefin Sans" panose="020B0604020202020204" charset="0"/>
                <a:ea typeface="Josefin Sans"/>
                <a:cs typeface="Josefin Sans"/>
                <a:sym typeface="Josefin Sans"/>
              </a:rPr>
              <a:t>Kết hợp với các kỹ thuật xử lý ảnh nâng cao</a:t>
            </a:r>
          </a:p>
          <a:p>
            <a:pPr marL="669286" lvl="1" indent="-334643">
              <a:lnSpc>
                <a:spcPts val="4339"/>
              </a:lnSpc>
              <a:buFont typeface="Arial"/>
              <a:buChar char="•"/>
            </a:pPr>
            <a:r>
              <a:rPr lang="vi-VN" sz="3099" dirty="0">
                <a:solidFill>
                  <a:srgbClr val="FEFEFE"/>
                </a:solidFill>
                <a:latin typeface="Josefin Sans" panose="020B0604020202020204" charset="0"/>
                <a:ea typeface="Josefin Sans"/>
                <a:cs typeface="Josefin Sans"/>
                <a:sym typeface="Josefin Sans"/>
              </a:rPr>
              <a:t>Phát triển khả năng đa nhiệm</a:t>
            </a:r>
          </a:p>
          <a:p>
            <a:pPr marL="669286" lvl="1" indent="-334643">
              <a:lnSpc>
                <a:spcPts val="4339"/>
              </a:lnSpc>
              <a:buFont typeface="Arial"/>
              <a:buChar char="•"/>
            </a:pPr>
            <a:r>
              <a:rPr lang="vi-VN" sz="3099" dirty="0">
                <a:solidFill>
                  <a:srgbClr val="FEFEFE"/>
                </a:solidFill>
                <a:latin typeface="Josefin Sans" panose="020B0604020202020204" charset="0"/>
                <a:ea typeface="Josefin Sans"/>
                <a:cs typeface="Josefin Sans"/>
                <a:sym typeface="Josefin Sans"/>
              </a:rPr>
              <a:t>Tăng cường tính bảo mật và độ tin cậy</a:t>
            </a:r>
            <a:endParaRPr lang="en-US" sz="3099" dirty="0">
              <a:solidFill>
                <a:srgbClr val="FEFEFE"/>
              </a:solidFill>
              <a:latin typeface="Josefin Sans" panose="020B0604020202020204" charset="0"/>
              <a:ea typeface="Josefin Sans"/>
              <a:cs typeface="Josefin Sans"/>
              <a:sym typeface="Josefin Sans"/>
            </a:endParaRPr>
          </a:p>
        </p:txBody>
      </p:sp>
    </p:spTree>
    <p:extLst>
      <p:ext uri="{BB962C8B-B14F-4D97-AF65-F5344CB8AC3E}">
        <p14:creationId xmlns:p14="http://schemas.microsoft.com/office/powerpoint/2010/main" val="2749324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841657" y="3133725"/>
            <a:ext cx="8097687" cy="3241963"/>
          </a:xfrm>
          <a:prstGeom prst="rect">
            <a:avLst/>
          </a:prstGeom>
        </p:spPr>
        <p:txBody>
          <a:bodyPr lIns="0" tIns="0" rIns="0" bIns="0" rtlCol="0" anchor="t">
            <a:spAutoFit/>
          </a:bodyPr>
          <a:lstStyle/>
          <a:p>
            <a:pPr marL="0" lvl="0" indent="0" algn="l">
              <a:lnSpc>
                <a:spcPts val="13015"/>
              </a:lnSpc>
              <a:spcBef>
                <a:spcPct val="0"/>
              </a:spcBef>
            </a:pPr>
            <a:r>
              <a:rPr lang="en-US" sz="9431" spc="924">
                <a:solidFill>
                  <a:srgbClr val="231F20"/>
                </a:solidFill>
                <a:latin typeface="Oswald Bold"/>
                <a:ea typeface="Oswald Bold"/>
                <a:cs typeface="Oswald Bold"/>
                <a:sym typeface="Oswald Bold"/>
              </a:rPr>
              <a:t>THANK'S FOR WATCHING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2051968" y="3258915"/>
            <a:ext cx="14331031" cy="669290"/>
            <a:chOff x="0" y="0"/>
            <a:chExt cx="18695648" cy="892387"/>
          </a:xfrm>
        </p:grpSpPr>
        <p:sp>
          <p:nvSpPr>
            <p:cNvPr id="3" name="TextBox 3"/>
            <p:cNvSpPr txBox="1"/>
            <p:nvPr/>
          </p:nvSpPr>
          <p:spPr>
            <a:xfrm>
              <a:off x="0" y="-104775"/>
              <a:ext cx="804493" cy="998855"/>
            </a:xfrm>
            <a:prstGeom prst="rect">
              <a:avLst/>
            </a:prstGeom>
          </p:spPr>
          <p:txBody>
            <a:bodyPr lIns="0" tIns="0" rIns="0" bIns="0" rtlCol="0" anchor="t">
              <a:spAutoFit/>
            </a:bodyPr>
            <a:lstStyle/>
            <a:p>
              <a:pPr algn="ctr">
                <a:lnSpc>
                  <a:spcPts val="6160"/>
                </a:lnSpc>
              </a:pPr>
              <a:r>
                <a:rPr lang="en-US" sz="4400" spc="752">
                  <a:solidFill>
                    <a:srgbClr val="2B4B82"/>
                  </a:solidFill>
                  <a:latin typeface="Josefin Sans Bold"/>
                  <a:ea typeface="Josefin Sans Bold"/>
                  <a:cs typeface="Josefin Sans Bold"/>
                  <a:sym typeface="Josefin Sans Bold"/>
                </a:rPr>
                <a:t>1</a:t>
              </a:r>
            </a:p>
          </p:txBody>
        </p:sp>
        <p:sp>
          <p:nvSpPr>
            <p:cNvPr id="4" name="TextBox 4"/>
            <p:cNvSpPr txBox="1"/>
            <p:nvPr/>
          </p:nvSpPr>
          <p:spPr>
            <a:xfrm>
              <a:off x="4575484" y="-104775"/>
              <a:ext cx="804493" cy="998855"/>
            </a:xfrm>
            <a:prstGeom prst="rect">
              <a:avLst/>
            </a:prstGeom>
          </p:spPr>
          <p:txBody>
            <a:bodyPr lIns="0" tIns="0" rIns="0" bIns="0" rtlCol="0" anchor="t">
              <a:spAutoFit/>
            </a:bodyPr>
            <a:lstStyle/>
            <a:p>
              <a:pPr algn="ctr">
                <a:lnSpc>
                  <a:spcPts val="6160"/>
                </a:lnSpc>
              </a:pPr>
              <a:r>
                <a:rPr lang="en-US" sz="4400" spc="752">
                  <a:solidFill>
                    <a:srgbClr val="2B4B82"/>
                  </a:solidFill>
                  <a:latin typeface="Josefin Sans Bold"/>
                  <a:ea typeface="Josefin Sans Bold"/>
                  <a:cs typeface="Josefin Sans Bold"/>
                  <a:sym typeface="Josefin Sans Bold"/>
                </a:rPr>
                <a:t>2</a:t>
              </a:r>
            </a:p>
          </p:txBody>
        </p:sp>
        <p:sp>
          <p:nvSpPr>
            <p:cNvPr id="5" name="TextBox 5"/>
            <p:cNvSpPr txBox="1"/>
            <p:nvPr/>
          </p:nvSpPr>
          <p:spPr>
            <a:xfrm>
              <a:off x="8926794" y="-104775"/>
              <a:ext cx="804493" cy="998855"/>
            </a:xfrm>
            <a:prstGeom prst="rect">
              <a:avLst/>
            </a:prstGeom>
          </p:spPr>
          <p:txBody>
            <a:bodyPr lIns="0" tIns="0" rIns="0" bIns="0" rtlCol="0" anchor="t">
              <a:spAutoFit/>
            </a:bodyPr>
            <a:lstStyle/>
            <a:p>
              <a:pPr algn="ctr">
                <a:lnSpc>
                  <a:spcPts val="6160"/>
                </a:lnSpc>
              </a:pPr>
              <a:r>
                <a:rPr lang="en-US" sz="4400" spc="752">
                  <a:solidFill>
                    <a:srgbClr val="2B4B82"/>
                  </a:solidFill>
                  <a:latin typeface="Josefin Sans Bold"/>
                  <a:ea typeface="Josefin Sans Bold"/>
                  <a:cs typeface="Josefin Sans Bold"/>
                  <a:sym typeface="Josefin Sans Bold"/>
                </a:rPr>
                <a:t>3</a:t>
              </a:r>
            </a:p>
          </p:txBody>
        </p:sp>
        <p:sp>
          <p:nvSpPr>
            <p:cNvPr id="6" name="TextBox 6"/>
            <p:cNvSpPr txBox="1"/>
            <p:nvPr/>
          </p:nvSpPr>
          <p:spPr>
            <a:xfrm>
              <a:off x="13670775" y="-104775"/>
              <a:ext cx="804493" cy="998855"/>
            </a:xfrm>
            <a:prstGeom prst="rect">
              <a:avLst/>
            </a:prstGeom>
          </p:spPr>
          <p:txBody>
            <a:bodyPr lIns="0" tIns="0" rIns="0" bIns="0" rtlCol="0" anchor="t">
              <a:spAutoFit/>
            </a:bodyPr>
            <a:lstStyle/>
            <a:p>
              <a:pPr algn="ctr">
                <a:lnSpc>
                  <a:spcPts val="6160"/>
                </a:lnSpc>
              </a:pPr>
              <a:r>
                <a:rPr lang="en-US" sz="4400" spc="752">
                  <a:solidFill>
                    <a:srgbClr val="2B4B82"/>
                  </a:solidFill>
                  <a:latin typeface="Josefin Sans Bold"/>
                  <a:ea typeface="Josefin Sans Bold"/>
                  <a:cs typeface="Josefin Sans Bold"/>
                  <a:sym typeface="Josefin Sans Bold"/>
                </a:rPr>
                <a:t>4</a:t>
              </a:r>
            </a:p>
          </p:txBody>
        </p:sp>
        <p:sp>
          <p:nvSpPr>
            <p:cNvPr id="7" name="TextBox 7"/>
            <p:cNvSpPr txBox="1"/>
            <p:nvPr/>
          </p:nvSpPr>
          <p:spPr>
            <a:xfrm>
              <a:off x="17891155" y="-104775"/>
              <a:ext cx="804493" cy="998855"/>
            </a:xfrm>
            <a:prstGeom prst="rect">
              <a:avLst/>
            </a:prstGeom>
          </p:spPr>
          <p:txBody>
            <a:bodyPr lIns="0" tIns="0" rIns="0" bIns="0" rtlCol="0" anchor="t">
              <a:spAutoFit/>
            </a:bodyPr>
            <a:lstStyle/>
            <a:p>
              <a:pPr algn="ctr">
                <a:lnSpc>
                  <a:spcPts val="6160"/>
                </a:lnSpc>
              </a:pPr>
              <a:r>
                <a:rPr lang="en-US" sz="4400" spc="752">
                  <a:solidFill>
                    <a:srgbClr val="2B4B82"/>
                  </a:solidFill>
                  <a:latin typeface="Josefin Sans Bold"/>
                  <a:ea typeface="Josefin Sans Bold"/>
                  <a:cs typeface="Josefin Sans Bold"/>
                  <a:sym typeface="Josefin Sans Bold"/>
                </a:rPr>
                <a:t>5</a:t>
              </a:r>
            </a:p>
          </p:txBody>
        </p:sp>
        <p:sp>
          <p:nvSpPr>
            <p:cNvPr id="8" name="AutoShape 8"/>
            <p:cNvSpPr/>
            <p:nvPr/>
          </p:nvSpPr>
          <p:spPr>
            <a:xfrm>
              <a:off x="804493" y="395393"/>
              <a:ext cx="3529461" cy="0"/>
            </a:xfrm>
            <a:prstGeom prst="line">
              <a:avLst/>
            </a:prstGeom>
            <a:ln w="38100" cap="flat">
              <a:solidFill>
                <a:srgbClr val="2B4B82"/>
              </a:solidFill>
              <a:prstDash val="solid"/>
              <a:headEnd type="none" w="sm" len="sm"/>
              <a:tailEnd type="none" w="sm" len="sm"/>
            </a:ln>
          </p:spPr>
        </p:sp>
        <p:sp>
          <p:nvSpPr>
            <p:cNvPr id="9" name="AutoShape 9"/>
            <p:cNvSpPr/>
            <p:nvPr/>
          </p:nvSpPr>
          <p:spPr>
            <a:xfrm>
              <a:off x="5397334" y="382693"/>
              <a:ext cx="3529461" cy="0"/>
            </a:xfrm>
            <a:prstGeom prst="line">
              <a:avLst/>
            </a:prstGeom>
            <a:ln w="38100" cap="flat">
              <a:solidFill>
                <a:srgbClr val="2B4B82"/>
              </a:solidFill>
              <a:prstDash val="solid"/>
              <a:headEnd type="none" w="sm" len="sm"/>
              <a:tailEnd type="none" w="sm" len="sm"/>
            </a:ln>
          </p:spPr>
        </p:sp>
        <p:sp>
          <p:nvSpPr>
            <p:cNvPr id="10" name="AutoShape 10"/>
            <p:cNvSpPr/>
            <p:nvPr/>
          </p:nvSpPr>
          <p:spPr>
            <a:xfrm>
              <a:off x="9980379" y="382693"/>
              <a:ext cx="3529461" cy="0"/>
            </a:xfrm>
            <a:prstGeom prst="line">
              <a:avLst/>
            </a:prstGeom>
            <a:ln w="38100" cap="flat">
              <a:solidFill>
                <a:srgbClr val="2B4B82"/>
              </a:solidFill>
              <a:prstDash val="solid"/>
              <a:headEnd type="none" w="sm" len="sm"/>
              <a:tailEnd type="none" w="sm" len="sm"/>
            </a:ln>
          </p:spPr>
        </p:sp>
        <p:sp>
          <p:nvSpPr>
            <p:cNvPr id="11" name="AutoShape 11"/>
            <p:cNvSpPr/>
            <p:nvPr/>
          </p:nvSpPr>
          <p:spPr>
            <a:xfrm>
              <a:off x="14361695" y="382693"/>
              <a:ext cx="3529461" cy="0"/>
            </a:xfrm>
            <a:prstGeom prst="line">
              <a:avLst/>
            </a:prstGeom>
            <a:ln w="38100" cap="flat">
              <a:solidFill>
                <a:srgbClr val="2B4B82"/>
              </a:solidFill>
              <a:prstDash val="solid"/>
              <a:headEnd type="none" w="sm" len="sm"/>
              <a:tailEnd type="none" w="sm" len="sm"/>
            </a:ln>
          </p:spPr>
        </p:sp>
      </p:grpSp>
      <p:sp>
        <p:nvSpPr>
          <p:cNvPr id="12" name="Freeform 12"/>
          <p:cNvSpPr/>
          <p:nvPr/>
        </p:nvSpPr>
        <p:spPr>
          <a:xfrm>
            <a:off x="13118213" y="551320"/>
            <a:ext cx="4045837" cy="2478995"/>
          </a:xfrm>
          <a:custGeom>
            <a:avLst/>
            <a:gdLst/>
            <a:ahLst/>
            <a:cxnLst/>
            <a:rect l="l" t="t" r="r" b="b"/>
            <a:pathLst>
              <a:path w="4045837" h="2478995">
                <a:moveTo>
                  <a:pt x="0" y="0"/>
                </a:moveTo>
                <a:lnTo>
                  <a:pt x="4045837" y="0"/>
                </a:lnTo>
                <a:lnTo>
                  <a:pt x="4045837" y="2478995"/>
                </a:lnTo>
                <a:lnTo>
                  <a:pt x="0" y="247899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028700" y="1009650"/>
            <a:ext cx="16135350" cy="990600"/>
          </a:xfrm>
          <a:prstGeom prst="rect">
            <a:avLst/>
          </a:prstGeom>
        </p:spPr>
        <p:txBody>
          <a:bodyPr lIns="0" tIns="0" rIns="0" bIns="0" rtlCol="0" anchor="t">
            <a:spAutoFit/>
          </a:bodyPr>
          <a:lstStyle/>
          <a:p>
            <a:pPr algn="ctr">
              <a:lnSpc>
                <a:spcPts val="7680"/>
              </a:lnSpc>
            </a:pPr>
            <a:r>
              <a:rPr lang="en-US" sz="6400">
                <a:solidFill>
                  <a:srgbClr val="2B4B82"/>
                </a:solidFill>
                <a:latin typeface="Josefin Sans Bold"/>
                <a:ea typeface="Josefin Sans Bold"/>
                <a:cs typeface="Josefin Sans Bold"/>
                <a:sym typeface="Josefin Sans Bold"/>
              </a:rPr>
              <a:t>Nội dung chính</a:t>
            </a:r>
          </a:p>
        </p:txBody>
      </p:sp>
      <p:grpSp>
        <p:nvGrpSpPr>
          <p:cNvPr id="14" name="Group 14"/>
          <p:cNvGrpSpPr/>
          <p:nvPr/>
        </p:nvGrpSpPr>
        <p:grpSpPr>
          <a:xfrm>
            <a:off x="4584432" y="4095905"/>
            <a:ext cx="2644690" cy="4700992"/>
            <a:chOff x="0" y="-76200"/>
            <a:chExt cx="3526253" cy="6267990"/>
          </a:xfrm>
        </p:grpSpPr>
        <p:sp>
          <p:nvSpPr>
            <p:cNvPr id="15" name="TextBox 15"/>
            <p:cNvSpPr txBox="1"/>
            <p:nvPr/>
          </p:nvSpPr>
          <p:spPr>
            <a:xfrm>
              <a:off x="0" y="-76200"/>
              <a:ext cx="3526253" cy="1302173"/>
            </a:xfrm>
            <a:prstGeom prst="rect">
              <a:avLst/>
            </a:prstGeom>
          </p:spPr>
          <p:txBody>
            <a:bodyPr lIns="0" tIns="0" rIns="0" bIns="0" rtlCol="0" anchor="t">
              <a:spAutoFit/>
            </a:bodyPr>
            <a:lstStyle/>
            <a:p>
              <a:pPr algn="l">
                <a:lnSpc>
                  <a:spcPts val="3919"/>
                </a:lnSpc>
              </a:pPr>
              <a:r>
                <a:rPr lang="en-US" sz="2799" spc="478">
                  <a:solidFill>
                    <a:srgbClr val="2B4B82"/>
                  </a:solidFill>
                  <a:latin typeface="Josefin Sans Bold"/>
                  <a:ea typeface="Josefin Sans Bold"/>
                  <a:cs typeface="Josefin Sans Bold"/>
                  <a:sym typeface="Josefin Sans Bold"/>
                </a:rPr>
                <a:t>CƠ SỞ LÝ THUYẾT</a:t>
              </a:r>
            </a:p>
          </p:txBody>
        </p:sp>
        <p:sp>
          <p:nvSpPr>
            <p:cNvPr id="16" name="TextBox 16"/>
            <p:cNvSpPr txBox="1"/>
            <p:nvPr/>
          </p:nvSpPr>
          <p:spPr>
            <a:xfrm>
              <a:off x="0" y="1563172"/>
              <a:ext cx="3526253" cy="4628618"/>
            </a:xfrm>
            <a:prstGeom prst="rect">
              <a:avLst/>
            </a:prstGeom>
          </p:spPr>
          <p:txBody>
            <a:bodyPr lIns="0" tIns="0" rIns="0" bIns="0" rtlCol="0" anchor="t">
              <a:spAutoFit/>
            </a:bodyPr>
            <a:lstStyle/>
            <a:p>
              <a:pPr marL="518160" lvl="1" indent="-259080">
                <a:lnSpc>
                  <a:spcPts val="3359"/>
                </a:lnSpc>
                <a:buFont typeface="Arial"/>
                <a:buChar char="•"/>
              </a:pPr>
              <a:r>
                <a:rPr lang="en-US" sz="2400" dirty="0" err="1">
                  <a:solidFill>
                    <a:srgbClr val="2B4B82"/>
                  </a:solidFill>
                  <a:latin typeface="Josefin Sans Bold"/>
                  <a:ea typeface="Josefin Sans Bold"/>
                  <a:cs typeface="Josefin Sans Bold"/>
                  <a:sym typeface="Josefin Sans Bold"/>
                </a:rPr>
                <a:t>Tìm</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hiểu</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về</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ngôn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ngữ</a:t>
              </a:r>
              <a:r>
                <a:rPr lang="en-US" sz="2400" dirty="0">
                  <a:solidFill>
                    <a:srgbClr val="2B4B82"/>
                  </a:solidFill>
                  <a:latin typeface="Josefin Sans Bold"/>
                  <a:ea typeface="Josefin Sans Bold"/>
                  <a:cs typeface="Josefin Sans Bold"/>
                  <a:sym typeface="Josefin Sans Bold"/>
                </a:rPr>
                <a:t> python</a:t>
              </a:r>
            </a:p>
            <a:p>
              <a:pPr marL="518160" lvl="1" indent="-259080">
                <a:lnSpc>
                  <a:spcPts val="3359"/>
                </a:lnSpc>
                <a:buFont typeface="Arial"/>
                <a:buChar char="•"/>
              </a:pPr>
              <a:r>
                <a:rPr lang="en-US" sz="2400" dirty="0">
                  <a:solidFill>
                    <a:srgbClr val="2B4B82"/>
                  </a:solidFill>
                  <a:latin typeface="Josefin Sans Bold"/>
                  <a:ea typeface="Josefin Sans Bold"/>
                  <a:cs typeface="Josefin Sans Bold"/>
                  <a:sym typeface="Josefin Sans Bold"/>
                </a:rPr>
                <a:t>Deep learning</a:t>
              </a:r>
            </a:p>
            <a:p>
              <a:pPr marL="518160" lvl="1" indent="-259080">
                <a:lnSpc>
                  <a:spcPts val="3359"/>
                </a:lnSpc>
                <a:buFont typeface="Arial"/>
                <a:buChar char="•"/>
              </a:pPr>
              <a:r>
                <a:rPr lang="en-US" sz="2400" dirty="0" err="1">
                  <a:solidFill>
                    <a:srgbClr val="2B4B82"/>
                  </a:solidFill>
                  <a:latin typeface="Josefin Sans Bold"/>
                  <a:ea typeface="Josefin Sans Bold"/>
                  <a:cs typeface="Josefin Sans Bold"/>
                  <a:sym typeface="Josefin Sans Bold"/>
                </a:rPr>
                <a:t>Tổng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quan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về</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xử</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lý</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ảnh</a:t>
              </a:r>
              <a:endParaRPr lang="en-US" sz="2400" dirty="0">
                <a:solidFill>
                  <a:srgbClr val="2B4B82"/>
                </a:solidFill>
                <a:latin typeface="Josefin Sans Bold"/>
                <a:ea typeface="Josefin Sans Bold"/>
                <a:cs typeface="Josefin Sans Bold"/>
                <a:sym typeface="Josefin Sans Bold"/>
              </a:endParaRPr>
            </a:p>
            <a:p>
              <a:pPr marL="518160" lvl="1" indent="-259080">
                <a:lnSpc>
                  <a:spcPts val="3359"/>
                </a:lnSpc>
                <a:buFont typeface="Arial"/>
                <a:buChar char="•"/>
              </a:pPr>
              <a:r>
                <a:rPr lang="en-US" sz="2400" dirty="0">
                  <a:solidFill>
                    <a:srgbClr val="2B4B82"/>
                  </a:solidFill>
                  <a:latin typeface="Josefin Sans Bold"/>
                  <a:ea typeface="Josefin Sans Bold"/>
                  <a:cs typeface="Josefin Sans Bold"/>
                  <a:sym typeface="Josefin Sans Bold"/>
                </a:rPr>
                <a:t>CNN</a:t>
              </a:r>
            </a:p>
            <a:p>
              <a:pPr marL="518160" lvl="1" indent="-259080">
                <a:lnSpc>
                  <a:spcPts val="3359"/>
                </a:lnSpc>
                <a:buFont typeface="Arial"/>
                <a:buChar char="•"/>
              </a:pPr>
              <a:r>
                <a:rPr lang="en-US" sz="2400" dirty="0" err="1">
                  <a:solidFill>
                    <a:srgbClr val="2B4B82"/>
                  </a:solidFill>
                  <a:latin typeface="Josefin Sans Bold"/>
                  <a:ea typeface="Josefin Sans Bold"/>
                  <a:cs typeface="Josefin Sans Bold"/>
                  <a:sym typeface="Josefin Sans Bold"/>
                </a:rPr>
                <a:t>Thư</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viện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keras</a:t>
              </a:r>
              <a:endParaRPr lang="en-US" sz="2400" dirty="0">
                <a:solidFill>
                  <a:srgbClr val="2B4B82"/>
                </a:solidFill>
                <a:latin typeface="Josefin Sans Bold"/>
                <a:ea typeface="Josefin Sans Bold"/>
                <a:cs typeface="Josefin Sans Bold"/>
                <a:sym typeface="Josefin Sans Bold"/>
              </a:endParaRPr>
            </a:p>
          </p:txBody>
        </p:sp>
      </p:grpSp>
      <p:grpSp>
        <p:nvGrpSpPr>
          <p:cNvPr id="17" name="Group 17"/>
          <p:cNvGrpSpPr/>
          <p:nvPr/>
        </p:nvGrpSpPr>
        <p:grpSpPr>
          <a:xfrm>
            <a:off x="1134424" y="3885343"/>
            <a:ext cx="2688008" cy="5490429"/>
            <a:chOff x="0" y="-57150"/>
            <a:chExt cx="3584011" cy="7320573"/>
          </a:xfrm>
        </p:grpSpPr>
        <p:sp>
          <p:nvSpPr>
            <p:cNvPr id="18" name="TextBox 18"/>
            <p:cNvSpPr txBox="1"/>
            <p:nvPr/>
          </p:nvSpPr>
          <p:spPr>
            <a:xfrm>
              <a:off x="0" y="-57150"/>
              <a:ext cx="3584011" cy="616279"/>
            </a:xfrm>
            <a:prstGeom prst="rect">
              <a:avLst/>
            </a:prstGeom>
          </p:spPr>
          <p:txBody>
            <a:bodyPr lIns="0" tIns="0" rIns="0" bIns="0" rtlCol="0" anchor="t">
              <a:spAutoFit/>
            </a:bodyPr>
            <a:lstStyle/>
            <a:p>
              <a:pPr algn="ctr">
                <a:lnSpc>
                  <a:spcPts val="3919"/>
                </a:lnSpc>
              </a:pPr>
              <a:r>
                <a:rPr lang="en-US" sz="2799" spc="478">
                  <a:solidFill>
                    <a:srgbClr val="2B4B82"/>
                  </a:solidFill>
                  <a:latin typeface="Josefin Sans Bold"/>
                  <a:ea typeface="Josefin Sans Bold"/>
                  <a:cs typeface="Josefin Sans Bold"/>
                  <a:sym typeface="Josefin Sans Bold"/>
                </a:rPr>
                <a:t>MỞ ĐẦU</a:t>
              </a:r>
            </a:p>
          </p:txBody>
        </p:sp>
        <p:sp>
          <p:nvSpPr>
            <p:cNvPr id="19" name="TextBox 19"/>
            <p:cNvSpPr txBox="1"/>
            <p:nvPr/>
          </p:nvSpPr>
          <p:spPr>
            <a:xfrm>
              <a:off x="0" y="890737"/>
              <a:ext cx="3584011" cy="6372686"/>
            </a:xfrm>
            <a:prstGeom prst="rect">
              <a:avLst/>
            </a:prstGeom>
          </p:spPr>
          <p:txBody>
            <a:bodyPr lIns="0" tIns="0" rIns="0" bIns="0" rtlCol="0" anchor="t">
              <a:spAutoFit/>
            </a:bodyPr>
            <a:lstStyle/>
            <a:p>
              <a:pPr algn="just">
                <a:lnSpc>
                  <a:spcPts val="3360"/>
                </a:lnSpc>
              </a:pPr>
              <a:r>
                <a:rPr lang="en-US" sz="2400" dirty="0" err="1">
                  <a:solidFill>
                    <a:srgbClr val="2B4B82"/>
                  </a:solidFill>
                  <a:latin typeface="Josefin Sans Bold"/>
                  <a:ea typeface="Josefin Sans Bold"/>
                  <a:cs typeface="Josefin Sans Bold"/>
                  <a:sym typeface="Josefin Sans Bold"/>
                </a:rPr>
                <a:t>Nhận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diện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biển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báo</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giao</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thông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là</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một</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trong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những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ứng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dụng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quan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trọng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và</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thực</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tế</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của</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thị</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giác</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máy</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tính</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góp</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phần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nâng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cao</a:t>
              </a:r>
              <a:r>
                <a:rPr lang="en-US" sz="2400" dirty="0">
                  <a:solidFill>
                    <a:srgbClr val="2B4B82"/>
                  </a:solidFill>
                  <a:latin typeface="Josefin Sans Bold"/>
                  <a:ea typeface="Josefin Sans Bold"/>
                  <a:cs typeface="Josefin Sans Bold"/>
                  <a:sym typeface="Josefin Sans Bold"/>
                </a:rPr>
                <a:t> an </a:t>
              </a:r>
              <a:r>
                <a:rPr lang="en-US" sz="2400" dirty="0" err="1">
                  <a:solidFill>
                    <a:srgbClr val="2B4B82"/>
                  </a:solidFill>
                  <a:latin typeface="Josefin Sans Bold"/>
                  <a:ea typeface="Josefin Sans Bold"/>
                  <a:cs typeface="Josefin Sans Bold"/>
                  <a:sym typeface="Josefin Sans Bold"/>
                </a:rPr>
                <a:t>toàn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hiệu</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quả</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và</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thông</a:t>
              </a:r>
              <a:r>
                <a:rPr lang="en-US" sz="2400" dirty="0">
                  <a:solidFill>
                    <a:srgbClr val="2B4B82"/>
                  </a:solidFill>
                  <a:latin typeface="Josefin Sans Bold"/>
                  <a:ea typeface="Josefin Sans Bold"/>
                  <a:cs typeface="Josefin Sans Bold"/>
                  <a:sym typeface="Josefin Sans Bold"/>
                </a:rPr>
                <a:t> minh </a:t>
              </a:r>
              <a:r>
                <a:rPr lang="en-US" sz="2400" dirty="0" err="1">
                  <a:solidFill>
                    <a:srgbClr val="2B4B82"/>
                  </a:solidFill>
                  <a:latin typeface="Josefin Sans Bold"/>
                  <a:ea typeface="Josefin Sans Bold"/>
                  <a:cs typeface="Josefin Sans Bold"/>
                  <a:sym typeface="Josefin Sans Bold"/>
                </a:rPr>
                <a:t>hóa</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hệ</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thống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giao</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thông</a:t>
              </a:r>
              <a:endParaRPr lang="en-US" sz="2400" dirty="0">
                <a:solidFill>
                  <a:srgbClr val="2B4B82"/>
                </a:solidFill>
                <a:latin typeface="Josefin Sans Bold"/>
                <a:ea typeface="Josefin Sans Bold"/>
                <a:cs typeface="Josefin Sans Bold"/>
                <a:sym typeface="Josefin Sans Bold"/>
              </a:endParaRPr>
            </a:p>
          </p:txBody>
        </p:sp>
      </p:grpSp>
      <p:grpSp>
        <p:nvGrpSpPr>
          <p:cNvPr id="20" name="Group 20"/>
          <p:cNvGrpSpPr/>
          <p:nvPr/>
        </p:nvGrpSpPr>
        <p:grpSpPr>
          <a:xfrm>
            <a:off x="7819046" y="4110193"/>
            <a:ext cx="3172295" cy="3368988"/>
            <a:chOff x="0" y="-57150"/>
            <a:chExt cx="4229727" cy="4491984"/>
          </a:xfrm>
        </p:grpSpPr>
        <p:sp>
          <p:nvSpPr>
            <p:cNvPr id="21" name="TextBox 21"/>
            <p:cNvSpPr txBox="1"/>
            <p:nvPr/>
          </p:nvSpPr>
          <p:spPr>
            <a:xfrm>
              <a:off x="0" y="-57150"/>
              <a:ext cx="4229727" cy="1270235"/>
            </a:xfrm>
            <a:prstGeom prst="rect">
              <a:avLst/>
            </a:prstGeom>
          </p:spPr>
          <p:txBody>
            <a:bodyPr lIns="0" tIns="0" rIns="0" bIns="0" rtlCol="0" anchor="t">
              <a:spAutoFit/>
            </a:bodyPr>
            <a:lstStyle/>
            <a:p>
              <a:pPr algn="ctr">
                <a:lnSpc>
                  <a:spcPts val="3919"/>
                </a:lnSpc>
              </a:pPr>
              <a:r>
                <a:rPr lang="en-US" sz="2799" spc="478">
                  <a:solidFill>
                    <a:srgbClr val="2B4B82"/>
                  </a:solidFill>
                  <a:latin typeface="Josefin Sans Bold"/>
                  <a:ea typeface="Josefin Sans Bold"/>
                  <a:cs typeface="Josefin Sans Bold"/>
                  <a:sym typeface="Josefin Sans Bold"/>
                </a:rPr>
                <a:t>TRIỂN KHAI ĐỀ TÀI</a:t>
              </a:r>
            </a:p>
          </p:txBody>
        </p:sp>
        <p:sp>
          <p:nvSpPr>
            <p:cNvPr id="22" name="TextBox 22"/>
            <p:cNvSpPr txBox="1"/>
            <p:nvPr/>
          </p:nvSpPr>
          <p:spPr>
            <a:xfrm>
              <a:off x="0" y="1550283"/>
              <a:ext cx="4229727" cy="2884551"/>
            </a:xfrm>
            <a:prstGeom prst="rect">
              <a:avLst/>
            </a:prstGeom>
          </p:spPr>
          <p:txBody>
            <a:bodyPr lIns="0" tIns="0" rIns="0" bIns="0" rtlCol="0" anchor="t">
              <a:spAutoFit/>
            </a:bodyPr>
            <a:lstStyle/>
            <a:p>
              <a:pPr marL="518160" lvl="1" indent="-259080">
                <a:lnSpc>
                  <a:spcPts val="3360"/>
                </a:lnSpc>
                <a:buFont typeface="Arial"/>
                <a:buChar char="•"/>
              </a:pPr>
              <a:r>
                <a:rPr lang="en-US" sz="2400" dirty="0">
                  <a:solidFill>
                    <a:srgbClr val="2B4B82"/>
                  </a:solidFill>
                  <a:latin typeface="Josefin Sans Bold"/>
                  <a:ea typeface="Josefin Sans Bold"/>
                  <a:cs typeface="Josefin Sans Bold"/>
                  <a:sym typeface="Josefin Sans Bold"/>
                </a:rPr>
                <a:t>Thu </a:t>
              </a:r>
              <a:r>
                <a:rPr lang="en-US" sz="2400" dirty="0" err="1">
                  <a:solidFill>
                    <a:srgbClr val="2B4B82"/>
                  </a:solidFill>
                  <a:latin typeface="Josefin Sans Bold"/>
                  <a:ea typeface="Josefin Sans Bold"/>
                  <a:cs typeface="Josefin Sans Bold"/>
                  <a:sym typeface="Josefin Sans Bold"/>
                </a:rPr>
                <a:t>thập</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chuẩn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bị</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dữ</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liệu</a:t>
              </a:r>
              <a:endParaRPr lang="en-US" sz="2400" dirty="0">
                <a:solidFill>
                  <a:srgbClr val="2B4B82"/>
                </a:solidFill>
                <a:latin typeface="Josefin Sans Bold"/>
                <a:ea typeface="Josefin Sans Bold"/>
                <a:cs typeface="Josefin Sans Bold"/>
                <a:sym typeface="Josefin Sans Bold"/>
              </a:endParaRPr>
            </a:p>
            <a:p>
              <a:pPr marL="518160" lvl="1" indent="-259080">
                <a:lnSpc>
                  <a:spcPts val="3359"/>
                </a:lnSpc>
                <a:buFont typeface="Arial"/>
                <a:buChar char="•"/>
              </a:pPr>
              <a:r>
                <a:rPr lang="en-US" sz="2400" dirty="0" err="1">
                  <a:solidFill>
                    <a:srgbClr val="2B4B82"/>
                  </a:solidFill>
                  <a:latin typeface="Josefin Sans Bold"/>
                  <a:ea typeface="Josefin Sans Bold"/>
                  <a:cs typeface="Josefin Sans Bold"/>
                  <a:sym typeface="Josefin Sans Bold"/>
                </a:rPr>
                <a:t>Thiết</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kế</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và</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huấn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luyện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mô</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hình</a:t>
              </a:r>
              <a:r>
                <a:rPr lang="en-US" sz="2400" dirty="0">
                  <a:solidFill>
                    <a:srgbClr val="2B4B82"/>
                  </a:solidFill>
                  <a:latin typeface="Josefin Sans Bold"/>
                  <a:ea typeface="Josefin Sans Bold"/>
                  <a:cs typeface="Josefin Sans Bold"/>
                  <a:sym typeface="Josefin Sans Bold"/>
                </a:rPr>
                <a:t> CNN</a:t>
              </a:r>
            </a:p>
          </p:txBody>
        </p:sp>
      </p:grpSp>
      <p:grpSp>
        <p:nvGrpSpPr>
          <p:cNvPr id="23" name="Group 23"/>
          <p:cNvGrpSpPr/>
          <p:nvPr/>
        </p:nvGrpSpPr>
        <p:grpSpPr>
          <a:xfrm>
            <a:off x="11266418" y="4110193"/>
            <a:ext cx="3123115" cy="3805005"/>
            <a:chOff x="0" y="-57150"/>
            <a:chExt cx="4164154" cy="5073340"/>
          </a:xfrm>
        </p:grpSpPr>
        <p:sp>
          <p:nvSpPr>
            <p:cNvPr id="24" name="TextBox 24"/>
            <p:cNvSpPr txBox="1"/>
            <p:nvPr/>
          </p:nvSpPr>
          <p:spPr>
            <a:xfrm>
              <a:off x="0" y="-57150"/>
              <a:ext cx="4164154" cy="1270235"/>
            </a:xfrm>
            <a:prstGeom prst="rect">
              <a:avLst/>
            </a:prstGeom>
          </p:spPr>
          <p:txBody>
            <a:bodyPr lIns="0" tIns="0" rIns="0" bIns="0" rtlCol="0" anchor="t">
              <a:spAutoFit/>
            </a:bodyPr>
            <a:lstStyle/>
            <a:p>
              <a:pPr algn="ctr">
                <a:lnSpc>
                  <a:spcPts val="3919"/>
                </a:lnSpc>
              </a:pPr>
              <a:r>
                <a:rPr lang="en-US" sz="2800" spc="478">
                  <a:solidFill>
                    <a:srgbClr val="2B4B82"/>
                  </a:solidFill>
                  <a:latin typeface="Josefin Sans Bold"/>
                  <a:ea typeface="Josefin Sans Bold"/>
                  <a:cs typeface="Josefin Sans Bold"/>
                  <a:sym typeface="Josefin Sans Bold"/>
                </a:rPr>
                <a:t>KẾT QUẢ THẢO LUẬN</a:t>
              </a:r>
            </a:p>
          </p:txBody>
        </p:sp>
        <p:sp>
          <p:nvSpPr>
            <p:cNvPr id="25" name="TextBox 25"/>
            <p:cNvSpPr txBox="1"/>
            <p:nvPr/>
          </p:nvSpPr>
          <p:spPr>
            <a:xfrm>
              <a:off x="0" y="1550283"/>
              <a:ext cx="4164154" cy="3465907"/>
            </a:xfrm>
            <a:prstGeom prst="rect">
              <a:avLst/>
            </a:prstGeom>
          </p:spPr>
          <p:txBody>
            <a:bodyPr lIns="0" tIns="0" rIns="0" bIns="0" rtlCol="0" anchor="t">
              <a:spAutoFit/>
            </a:bodyPr>
            <a:lstStyle/>
            <a:p>
              <a:pPr marL="518160" lvl="1" indent="-259080">
                <a:lnSpc>
                  <a:spcPts val="3360"/>
                </a:lnSpc>
                <a:buFont typeface="Arial"/>
                <a:buChar char="•"/>
              </a:pPr>
              <a:r>
                <a:rPr lang="en-US" sz="2400" dirty="0" err="1">
                  <a:solidFill>
                    <a:srgbClr val="2B4B82"/>
                  </a:solidFill>
                  <a:latin typeface="Josefin Sans Bold"/>
                  <a:ea typeface="Josefin Sans Bold"/>
                  <a:cs typeface="Josefin Sans Bold"/>
                  <a:sym typeface="Josefin Sans Bold"/>
                </a:rPr>
                <a:t>Kết</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quả</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đã</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đạt</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được</a:t>
              </a:r>
              <a:endParaRPr lang="en-US" sz="2400" dirty="0">
                <a:solidFill>
                  <a:srgbClr val="2B4B82"/>
                </a:solidFill>
                <a:latin typeface="Josefin Sans Bold"/>
                <a:ea typeface="Josefin Sans Bold"/>
                <a:cs typeface="Josefin Sans Bold"/>
                <a:sym typeface="Josefin Sans Bold"/>
              </a:endParaRPr>
            </a:p>
            <a:p>
              <a:pPr marL="518160" lvl="1" indent="-259080">
                <a:lnSpc>
                  <a:spcPts val="3360"/>
                </a:lnSpc>
                <a:buFont typeface="Arial"/>
                <a:buChar char="•"/>
              </a:pPr>
              <a:r>
                <a:rPr lang="en-US" sz="2400" dirty="0" err="1">
                  <a:solidFill>
                    <a:srgbClr val="2B4B82"/>
                  </a:solidFill>
                  <a:latin typeface="Josefin Sans Bold"/>
                  <a:ea typeface="Josefin Sans Bold"/>
                  <a:cs typeface="Josefin Sans Bold"/>
                  <a:sym typeface="Josefin Sans Bold"/>
                </a:rPr>
                <a:t>Kết</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quả</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chưua</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đạt</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được</a:t>
              </a:r>
              <a:endParaRPr lang="en-US" sz="2400" dirty="0">
                <a:solidFill>
                  <a:srgbClr val="2B4B82"/>
                </a:solidFill>
                <a:latin typeface="Josefin Sans Bold"/>
                <a:ea typeface="Josefin Sans Bold"/>
                <a:cs typeface="Josefin Sans Bold"/>
                <a:sym typeface="Josefin Sans Bold"/>
              </a:endParaRPr>
            </a:p>
            <a:p>
              <a:pPr marL="518160" lvl="1" indent="-259080">
                <a:lnSpc>
                  <a:spcPts val="3359"/>
                </a:lnSpc>
                <a:buFont typeface="Arial"/>
                <a:buChar char="•"/>
              </a:pPr>
              <a:r>
                <a:rPr lang="en-US" sz="2400" dirty="0" err="1">
                  <a:solidFill>
                    <a:srgbClr val="2B4B82"/>
                  </a:solidFill>
                  <a:latin typeface="Josefin Sans Bold"/>
                  <a:ea typeface="Josefin Sans Bold"/>
                  <a:cs typeface="Josefin Sans Bold"/>
                  <a:sym typeface="Josefin Sans Bold"/>
                </a:rPr>
                <a:t>Hướng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phát</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triển</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trong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tương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lai</a:t>
              </a:r>
              <a:endParaRPr lang="en-US" sz="2400" dirty="0">
                <a:solidFill>
                  <a:srgbClr val="2B4B82"/>
                </a:solidFill>
                <a:latin typeface="Josefin Sans Bold"/>
                <a:ea typeface="Josefin Sans Bold"/>
                <a:cs typeface="Josefin Sans Bold"/>
                <a:sym typeface="Josefin Sans Bold"/>
              </a:endParaRPr>
            </a:p>
          </p:txBody>
        </p:sp>
      </p:grpSp>
      <p:grpSp>
        <p:nvGrpSpPr>
          <p:cNvPr id="26" name="Group 26"/>
          <p:cNvGrpSpPr/>
          <p:nvPr/>
        </p:nvGrpSpPr>
        <p:grpSpPr>
          <a:xfrm>
            <a:off x="14704642" y="4110192"/>
            <a:ext cx="2554658" cy="3314538"/>
            <a:chOff x="0" y="-57150"/>
            <a:chExt cx="3406211" cy="4419383"/>
          </a:xfrm>
        </p:grpSpPr>
        <p:sp>
          <p:nvSpPr>
            <p:cNvPr id="27" name="TextBox 27"/>
            <p:cNvSpPr txBox="1"/>
            <p:nvPr/>
          </p:nvSpPr>
          <p:spPr>
            <a:xfrm>
              <a:off x="0" y="-57150"/>
              <a:ext cx="3406211" cy="616279"/>
            </a:xfrm>
            <a:prstGeom prst="rect">
              <a:avLst/>
            </a:prstGeom>
          </p:spPr>
          <p:txBody>
            <a:bodyPr lIns="0" tIns="0" rIns="0" bIns="0" rtlCol="0" anchor="t">
              <a:spAutoFit/>
            </a:bodyPr>
            <a:lstStyle/>
            <a:p>
              <a:pPr algn="ctr">
                <a:lnSpc>
                  <a:spcPts val="3919"/>
                </a:lnSpc>
              </a:pPr>
              <a:r>
                <a:rPr lang="en-US" sz="2799" spc="478">
                  <a:solidFill>
                    <a:srgbClr val="2B4B82"/>
                  </a:solidFill>
                  <a:latin typeface="Josefin Sans Bold"/>
                  <a:ea typeface="Josefin Sans Bold"/>
                  <a:cs typeface="Josefin Sans Bold"/>
                  <a:sym typeface="Josefin Sans Bold"/>
                </a:rPr>
                <a:t>TỔNG KẾT</a:t>
              </a:r>
            </a:p>
          </p:txBody>
        </p:sp>
        <p:sp>
          <p:nvSpPr>
            <p:cNvPr id="28" name="TextBox 28"/>
            <p:cNvSpPr txBox="1"/>
            <p:nvPr/>
          </p:nvSpPr>
          <p:spPr>
            <a:xfrm>
              <a:off x="0" y="896327"/>
              <a:ext cx="3406211" cy="3465906"/>
            </a:xfrm>
            <a:prstGeom prst="rect">
              <a:avLst/>
            </a:prstGeom>
          </p:spPr>
          <p:txBody>
            <a:bodyPr lIns="0" tIns="0" rIns="0" bIns="0" rtlCol="0" anchor="t">
              <a:spAutoFit/>
            </a:bodyPr>
            <a:lstStyle/>
            <a:p>
              <a:pPr>
                <a:lnSpc>
                  <a:spcPts val="3359"/>
                </a:lnSpc>
              </a:pPr>
              <a:endParaRPr dirty="0"/>
            </a:p>
            <a:p>
              <a:pPr marL="518160" lvl="1" indent="-259080">
                <a:lnSpc>
                  <a:spcPts val="3359"/>
                </a:lnSpc>
                <a:buFont typeface="Arial"/>
                <a:buChar char="•"/>
              </a:pPr>
              <a:r>
                <a:rPr lang="en-US" sz="2400" dirty="0" err="1">
                  <a:solidFill>
                    <a:srgbClr val="2B4B82"/>
                  </a:solidFill>
                  <a:latin typeface="Josefin Sans Bold"/>
                  <a:ea typeface="Josefin Sans Bold"/>
                  <a:cs typeface="Josefin Sans Bold"/>
                  <a:sym typeface="Josefin Sans Bold"/>
                </a:rPr>
                <a:t>Đánh</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giá</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lại</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kết</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quả</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đề</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tài</a:t>
              </a:r>
              <a:endParaRPr lang="en-US" sz="2400" dirty="0">
                <a:solidFill>
                  <a:srgbClr val="2B4B82"/>
                </a:solidFill>
                <a:latin typeface="Josefin Sans Bold"/>
                <a:ea typeface="Josefin Sans Bold"/>
                <a:cs typeface="Josefin Sans Bold"/>
                <a:sym typeface="Josefin Sans Bold"/>
              </a:endParaRPr>
            </a:p>
            <a:p>
              <a:pPr marL="518160" lvl="1" indent="-259080">
                <a:lnSpc>
                  <a:spcPts val="3359"/>
                </a:lnSpc>
                <a:buFont typeface="Arial"/>
                <a:buChar char="•"/>
              </a:pPr>
              <a:r>
                <a:rPr lang="en-US" sz="2400" dirty="0" err="1">
                  <a:solidFill>
                    <a:srgbClr val="2B4B82"/>
                  </a:solidFill>
                  <a:latin typeface="Josefin Sans Bold"/>
                  <a:ea typeface="Josefin Sans Bold"/>
                  <a:cs typeface="Josefin Sans Bold"/>
                  <a:sym typeface="Josefin Sans Bold"/>
                </a:rPr>
                <a:t>P</a:t>
              </a:r>
              <a:r>
                <a:rPr lang="en-US" sz="2400" dirty="0" err="1" smtClean="0">
                  <a:solidFill>
                    <a:srgbClr val="2B4B82"/>
                  </a:solidFill>
                  <a:latin typeface="Josefin Sans Bold"/>
                  <a:ea typeface="Josefin Sans Bold"/>
                  <a:cs typeface="Josefin Sans Bold"/>
                  <a:sym typeface="Josefin Sans Bold"/>
                </a:rPr>
                <a:t>hân</a:t>
              </a:r>
              <a:r>
                <a:rPr lang="en-US" sz="2400" dirty="0" smtClean="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công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công</a:t>
              </a:r>
              <a:r>
                <a:rPr lang="en-US" sz="2400" dirty="0">
                  <a:solidFill>
                    <a:srgbClr val="2B4B82"/>
                  </a:solidFill>
                  <a:latin typeface="Josefin Sans Bold"/>
                  <a:ea typeface="Josefin Sans Bold"/>
                  <a:cs typeface="Josefin Sans Bold"/>
                  <a:sym typeface="Josefin Sans Bold"/>
                </a:rPr>
                <a:t> </a:t>
              </a:r>
              <a:r>
                <a:rPr lang="en-US" sz="2400" dirty="0" err="1">
                  <a:solidFill>
                    <a:srgbClr val="2B4B82"/>
                  </a:solidFill>
                  <a:latin typeface="Josefin Sans Bold"/>
                  <a:ea typeface="Josefin Sans Bold"/>
                  <a:cs typeface="Josefin Sans Bold"/>
                  <a:sym typeface="Josefin Sans Bold"/>
                </a:rPr>
                <a:t>việc</a:t>
              </a:r>
              <a:r>
                <a:rPr lang="en-US" sz="2400" dirty="0">
                  <a:solidFill>
                    <a:srgbClr val="2B4B82"/>
                  </a:solidFill>
                  <a:latin typeface="Josefin Sans Bold"/>
                  <a:ea typeface="Josefin Sans Bold"/>
                  <a:cs typeface="Josefin Sans Bold"/>
                  <a:sym typeface="Josefin Sans Bold"/>
                </a:rPr>
                <a:t> </a:t>
              </a: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606445" y="2619762"/>
            <a:ext cx="3825760" cy="1025894"/>
            <a:chOff x="0" y="0"/>
            <a:chExt cx="925971" cy="248303"/>
          </a:xfrm>
        </p:grpSpPr>
        <p:sp>
          <p:nvSpPr>
            <p:cNvPr id="3" name="Freeform 3"/>
            <p:cNvSpPr/>
            <p:nvPr/>
          </p:nvSpPr>
          <p:spPr>
            <a:xfrm>
              <a:off x="0" y="0"/>
              <a:ext cx="925971" cy="248303"/>
            </a:xfrm>
            <a:custGeom>
              <a:avLst/>
              <a:gdLst/>
              <a:ahLst/>
              <a:cxnLst/>
              <a:rect l="l" t="t" r="r" b="b"/>
              <a:pathLst>
                <a:path w="925971" h="248303">
                  <a:moveTo>
                    <a:pt x="0" y="0"/>
                  </a:moveTo>
                  <a:lnTo>
                    <a:pt x="925971" y="0"/>
                  </a:lnTo>
                  <a:lnTo>
                    <a:pt x="925971" y="248303"/>
                  </a:lnTo>
                  <a:lnTo>
                    <a:pt x="0" y="248303"/>
                  </a:lnTo>
                  <a:close/>
                </a:path>
              </a:pathLst>
            </a:custGeom>
            <a:solidFill>
              <a:srgbClr val="000000"/>
            </a:solidFill>
          </p:spPr>
        </p:sp>
        <p:sp>
          <p:nvSpPr>
            <p:cNvPr id="4" name="TextBox 4"/>
            <p:cNvSpPr txBox="1"/>
            <p:nvPr/>
          </p:nvSpPr>
          <p:spPr>
            <a:xfrm>
              <a:off x="0" y="-66675"/>
              <a:ext cx="925971" cy="314978"/>
            </a:xfrm>
            <a:prstGeom prst="rect">
              <a:avLst/>
            </a:prstGeom>
          </p:spPr>
          <p:txBody>
            <a:bodyPr lIns="254000" tIns="254000" rIns="254000" bIns="254000" rtlCol="0" anchor="ctr"/>
            <a:lstStyle/>
            <a:p>
              <a:pPr algn="ctr">
                <a:lnSpc>
                  <a:spcPts val="4340"/>
                </a:lnSpc>
              </a:pPr>
              <a:r>
                <a:rPr lang="en-US" sz="3100">
                  <a:solidFill>
                    <a:srgbClr val="FFFFFF"/>
                  </a:solidFill>
                  <a:latin typeface="Cabin Bold"/>
                  <a:ea typeface="Cabin Bold"/>
                  <a:cs typeface="Cabin Bold"/>
                  <a:sym typeface="Cabin Bold"/>
                </a:rPr>
                <a:t>Giới thiệu  môn học </a:t>
              </a:r>
            </a:p>
          </p:txBody>
        </p:sp>
      </p:grpSp>
      <p:sp>
        <p:nvSpPr>
          <p:cNvPr id="5" name="AutoShape 5"/>
          <p:cNvSpPr/>
          <p:nvPr/>
        </p:nvSpPr>
        <p:spPr>
          <a:xfrm flipH="1">
            <a:off x="3514562" y="3645656"/>
            <a:ext cx="0" cy="371516"/>
          </a:xfrm>
          <a:prstGeom prst="line">
            <a:avLst/>
          </a:prstGeom>
          <a:ln w="9525" cap="flat">
            <a:solidFill>
              <a:srgbClr val="100F0D"/>
            </a:solidFill>
            <a:prstDash val="solid"/>
            <a:headEnd type="none" w="sm" len="sm"/>
            <a:tailEnd type="none" w="sm" len="sm"/>
          </a:ln>
        </p:spPr>
      </p:sp>
      <p:grpSp>
        <p:nvGrpSpPr>
          <p:cNvPr id="6" name="Group 6"/>
          <p:cNvGrpSpPr/>
          <p:nvPr/>
        </p:nvGrpSpPr>
        <p:grpSpPr>
          <a:xfrm>
            <a:off x="1606445" y="4017172"/>
            <a:ext cx="3825760" cy="5638941"/>
            <a:chOff x="0" y="0"/>
            <a:chExt cx="925971" cy="1364826"/>
          </a:xfrm>
        </p:grpSpPr>
        <p:sp>
          <p:nvSpPr>
            <p:cNvPr id="7" name="Freeform 7"/>
            <p:cNvSpPr/>
            <p:nvPr/>
          </p:nvSpPr>
          <p:spPr>
            <a:xfrm>
              <a:off x="0" y="0"/>
              <a:ext cx="925971" cy="1364826"/>
            </a:xfrm>
            <a:custGeom>
              <a:avLst/>
              <a:gdLst/>
              <a:ahLst/>
              <a:cxnLst/>
              <a:rect l="l" t="t" r="r" b="b"/>
              <a:pathLst>
                <a:path w="925971" h="1364826">
                  <a:moveTo>
                    <a:pt x="0" y="0"/>
                  </a:moveTo>
                  <a:lnTo>
                    <a:pt x="925971" y="0"/>
                  </a:lnTo>
                  <a:lnTo>
                    <a:pt x="925971" y="1364826"/>
                  </a:lnTo>
                  <a:lnTo>
                    <a:pt x="0" y="1364826"/>
                  </a:lnTo>
                  <a:close/>
                </a:path>
              </a:pathLst>
            </a:custGeom>
            <a:solidFill>
              <a:srgbClr val="000000">
                <a:alpha val="0"/>
              </a:srgbClr>
            </a:solidFill>
            <a:ln w="9525" cap="sq">
              <a:solidFill>
                <a:srgbClr val="0366BF"/>
              </a:solidFill>
              <a:prstDash val="solid"/>
              <a:miter/>
            </a:ln>
          </p:spPr>
        </p:sp>
        <p:sp>
          <p:nvSpPr>
            <p:cNvPr id="8" name="TextBox 8"/>
            <p:cNvSpPr txBox="1"/>
            <p:nvPr/>
          </p:nvSpPr>
          <p:spPr>
            <a:xfrm>
              <a:off x="0" y="-57150"/>
              <a:ext cx="925971" cy="1421976"/>
            </a:xfrm>
            <a:prstGeom prst="rect">
              <a:avLst/>
            </a:prstGeom>
          </p:spPr>
          <p:txBody>
            <a:bodyPr lIns="254000" tIns="254000" rIns="254000" bIns="254000" rtlCol="0" anchor="ctr"/>
            <a:lstStyle/>
            <a:p>
              <a:pPr algn="just">
                <a:lnSpc>
                  <a:spcPts val="4060"/>
                </a:lnSpc>
              </a:pPr>
              <a:r>
                <a:rPr lang="en-US" sz="2900" dirty="0" err="1">
                  <a:solidFill>
                    <a:srgbClr val="0366BF"/>
                  </a:solidFill>
                  <a:latin typeface="Cabin"/>
                  <a:ea typeface="Cabin"/>
                  <a:cs typeface="Cabin"/>
                  <a:sym typeface="Cabin"/>
                </a:rPr>
                <a:t>Môn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học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thị</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giác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máy</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tính</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là</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một</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lĩnh</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vực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đa</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dạng</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và</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đầy</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thách</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thức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liên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quan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đến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nhiều</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lĩnh</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vực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như</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xử</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lý</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tín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hiệu</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học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máy</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hình</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học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thông</a:t>
              </a:r>
              <a:r>
                <a:rPr lang="en-US" sz="2900" dirty="0">
                  <a:solidFill>
                    <a:srgbClr val="0366BF"/>
                  </a:solidFill>
                  <a:latin typeface="Cabin"/>
                  <a:ea typeface="Cabin"/>
                  <a:cs typeface="Cabin"/>
                  <a:sym typeface="Cabin"/>
                </a:rPr>
                <a:t> tin </a:t>
              </a:r>
              <a:r>
                <a:rPr lang="en-US" sz="2900" dirty="0" err="1">
                  <a:solidFill>
                    <a:srgbClr val="0366BF"/>
                  </a:solidFill>
                  <a:latin typeface="Cabin"/>
                  <a:ea typeface="Cabin"/>
                  <a:cs typeface="Cabin"/>
                  <a:sym typeface="Cabin"/>
                </a:rPr>
                <a:t>học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và</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nhiều</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lĩnh</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vực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khác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trong</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khoa</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học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máy</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tính</a:t>
              </a:r>
              <a:endParaRPr lang="en-US" sz="2900" dirty="0">
                <a:solidFill>
                  <a:srgbClr val="0366BF"/>
                </a:solidFill>
                <a:latin typeface="Cabin"/>
                <a:ea typeface="Cabin"/>
                <a:cs typeface="Cabin"/>
                <a:sym typeface="Cabin"/>
              </a:endParaRPr>
            </a:p>
          </p:txBody>
        </p:sp>
      </p:grpSp>
      <p:grpSp>
        <p:nvGrpSpPr>
          <p:cNvPr id="9" name="Group 9"/>
          <p:cNvGrpSpPr/>
          <p:nvPr/>
        </p:nvGrpSpPr>
        <p:grpSpPr>
          <a:xfrm>
            <a:off x="6765668" y="2619762"/>
            <a:ext cx="3825760" cy="1025894"/>
            <a:chOff x="0" y="0"/>
            <a:chExt cx="925971" cy="248303"/>
          </a:xfrm>
        </p:grpSpPr>
        <p:sp>
          <p:nvSpPr>
            <p:cNvPr id="10" name="Freeform 10"/>
            <p:cNvSpPr/>
            <p:nvPr/>
          </p:nvSpPr>
          <p:spPr>
            <a:xfrm>
              <a:off x="0" y="0"/>
              <a:ext cx="925971" cy="248303"/>
            </a:xfrm>
            <a:custGeom>
              <a:avLst/>
              <a:gdLst/>
              <a:ahLst/>
              <a:cxnLst/>
              <a:rect l="l" t="t" r="r" b="b"/>
              <a:pathLst>
                <a:path w="925971" h="248303">
                  <a:moveTo>
                    <a:pt x="0" y="0"/>
                  </a:moveTo>
                  <a:lnTo>
                    <a:pt x="925971" y="0"/>
                  </a:lnTo>
                  <a:lnTo>
                    <a:pt x="925971" y="248303"/>
                  </a:lnTo>
                  <a:lnTo>
                    <a:pt x="0" y="248303"/>
                  </a:lnTo>
                  <a:close/>
                </a:path>
              </a:pathLst>
            </a:custGeom>
            <a:solidFill>
              <a:srgbClr val="000000"/>
            </a:solidFill>
          </p:spPr>
        </p:sp>
        <p:sp>
          <p:nvSpPr>
            <p:cNvPr id="11" name="TextBox 11"/>
            <p:cNvSpPr txBox="1"/>
            <p:nvPr/>
          </p:nvSpPr>
          <p:spPr>
            <a:xfrm>
              <a:off x="0" y="-66675"/>
              <a:ext cx="925971" cy="314978"/>
            </a:xfrm>
            <a:prstGeom prst="rect">
              <a:avLst/>
            </a:prstGeom>
          </p:spPr>
          <p:txBody>
            <a:bodyPr lIns="254000" tIns="254000" rIns="254000" bIns="254000" rtlCol="0" anchor="ctr"/>
            <a:lstStyle/>
            <a:p>
              <a:pPr algn="ctr">
                <a:lnSpc>
                  <a:spcPts val="4340"/>
                </a:lnSpc>
              </a:pPr>
              <a:r>
                <a:rPr lang="en-US" sz="3100" dirty="0" err="1">
                  <a:solidFill>
                    <a:srgbClr val="FFFFFF"/>
                  </a:solidFill>
                  <a:latin typeface="Cabin Bold"/>
                  <a:ea typeface="Cabin Bold"/>
                  <a:cs typeface="Cabin Bold"/>
                  <a:sym typeface="Cabin Bold"/>
                </a:rPr>
                <a:t>M</a:t>
              </a:r>
              <a:r>
                <a:rPr lang="en-US" sz="3100" dirty="0" err="1" smtClean="0">
                  <a:solidFill>
                    <a:srgbClr val="FFFFFF"/>
                  </a:solidFill>
                  <a:latin typeface="Cabin Bold"/>
                  <a:ea typeface="Cabin Bold"/>
                  <a:cs typeface="Cabin Bold"/>
                  <a:sym typeface="Cabin Bold"/>
                </a:rPr>
                <a:t>ô</a:t>
              </a:r>
              <a:r>
                <a:rPr lang="en-US" sz="3100" dirty="0" smtClean="0">
                  <a:solidFill>
                    <a:srgbClr val="FFFFFF"/>
                  </a:solidFill>
                  <a:latin typeface="Cabin Bold"/>
                  <a:ea typeface="Cabin Bold"/>
                  <a:cs typeface="Cabin Bold"/>
                  <a:sym typeface="Cabin Bold"/>
                </a:rPr>
                <a:t> </a:t>
              </a:r>
              <a:r>
                <a:rPr lang="en-US" sz="3100" dirty="0" err="1">
                  <a:solidFill>
                    <a:srgbClr val="FFFFFF"/>
                  </a:solidFill>
                  <a:latin typeface="Cabin Bold"/>
                  <a:ea typeface="Cabin Bold"/>
                  <a:cs typeface="Cabin Bold"/>
                  <a:sym typeface="Cabin Bold"/>
                </a:rPr>
                <a:t>tả</a:t>
              </a:r>
              <a:r>
                <a:rPr lang="en-US" sz="3100" dirty="0">
                  <a:solidFill>
                    <a:srgbClr val="FFFFFF"/>
                  </a:solidFill>
                  <a:latin typeface="Cabin Bold"/>
                  <a:ea typeface="Cabin Bold"/>
                  <a:cs typeface="Cabin Bold"/>
                  <a:sym typeface="Cabin Bold"/>
                </a:rPr>
                <a:t> </a:t>
              </a:r>
              <a:r>
                <a:rPr lang="en-US" sz="3100" dirty="0" err="1">
                  <a:solidFill>
                    <a:srgbClr val="FFFFFF"/>
                  </a:solidFill>
                  <a:latin typeface="Cabin Bold"/>
                  <a:ea typeface="Cabin Bold"/>
                  <a:cs typeface="Cabin Bold"/>
                  <a:sym typeface="Cabin Bold"/>
                </a:rPr>
                <a:t>đề</a:t>
              </a:r>
              <a:r>
                <a:rPr lang="en-US" sz="3100" dirty="0">
                  <a:solidFill>
                    <a:srgbClr val="FFFFFF"/>
                  </a:solidFill>
                  <a:latin typeface="Cabin Bold"/>
                  <a:ea typeface="Cabin Bold"/>
                  <a:cs typeface="Cabin Bold"/>
                  <a:sym typeface="Cabin Bold"/>
                </a:rPr>
                <a:t> </a:t>
              </a:r>
              <a:r>
                <a:rPr lang="en-US" sz="3100" dirty="0" err="1">
                  <a:solidFill>
                    <a:srgbClr val="FFFFFF"/>
                  </a:solidFill>
                  <a:latin typeface="Cabin Bold"/>
                  <a:ea typeface="Cabin Bold"/>
                  <a:cs typeface="Cabin Bold"/>
                  <a:sym typeface="Cabin Bold"/>
                </a:rPr>
                <a:t>tài</a:t>
              </a:r>
              <a:endParaRPr lang="en-US" sz="3100" dirty="0">
                <a:solidFill>
                  <a:srgbClr val="FFFFFF"/>
                </a:solidFill>
                <a:latin typeface="Cabin Bold"/>
                <a:ea typeface="Cabin Bold"/>
                <a:cs typeface="Cabin Bold"/>
                <a:sym typeface="Cabin Bold"/>
              </a:endParaRPr>
            </a:p>
          </p:txBody>
        </p:sp>
      </p:grpSp>
      <p:sp>
        <p:nvSpPr>
          <p:cNvPr id="12" name="AutoShape 12"/>
          <p:cNvSpPr/>
          <p:nvPr/>
        </p:nvSpPr>
        <p:spPr>
          <a:xfrm>
            <a:off x="8678548" y="3645656"/>
            <a:ext cx="0" cy="371516"/>
          </a:xfrm>
          <a:prstGeom prst="line">
            <a:avLst/>
          </a:prstGeom>
          <a:ln w="9525" cap="flat">
            <a:solidFill>
              <a:srgbClr val="100F0D"/>
            </a:solidFill>
            <a:prstDash val="solid"/>
            <a:headEnd type="none" w="sm" len="sm"/>
            <a:tailEnd type="none" w="sm" len="sm"/>
          </a:ln>
        </p:spPr>
      </p:sp>
      <p:grpSp>
        <p:nvGrpSpPr>
          <p:cNvPr id="13" name="Group 13"/>
          <p:cNvGrpSpPr/>
          <p:nvPr/>
        </p:nvGrpSpPr>
        <p:grpSpPr>
          <a:xfrm>
            <a:off x="6765668" y="4017172"/>
            <a:ext cx="3825760" cy="5261029"/>
            <a:chOff x="0" y="0"/>
            <a:chExt cx="925971" cy="1273358"/>
          </a:xfrm>
        </p:grpSpPr>
        <p:sp>
          <p:nvSpPr>
            <p:cNvPr id="14" name="Freeform 14"/>
            <p:cNvSpPr/>
            <p:nvPr/>
          </p:nvSpPr>
          <p:spPr>
            <a:xfrm>
              <a:off x="0" y="0"/>
              <a:ext cx="925971" cy="1273358"/>
            </a:xfrm>
            <a:custGeom>
              <a:avLst/>
              <a:gdLst/>
              <a:ahLst/>
              <a:cxnLst/>
              <a:rect l="l" t="t" r="r" b="b"/>
              <a:pathLst>
                <a:path w="925971" h="1273358">
                  <a:moveTo>
                    <a:pt x="0" y="0"/>
                  </a:moveTo>
                  <a:lnTo>
                    <a:pt x="925971" y="0"/>
                  </a:lnTo>
                  <a:lnTo>
                    <a:pt x="925971" y="1273358"/>
                  </a:lnTo>
                  <a:lnTo>
                    <a:pt x="0" y="1273358"/>
                  </a:lnTo>
                  <a:close/>
                </a:path>
              </a:pathLst>
            </a:custGeom>
            <a:solidFill>
              <a:srgbClr val="000000">
                <a:alpha val="0"/>
              </a:srgbClr>
            </a:solidFill>
            <a:ln w="9525" cap="sq">
              <a:solidFill>
                <a:srgbClr val="0366BF"/>
              </a:solidFill>
              <a:prstDash val="solid"/>
              <a:miter/>
            </a:ln>
          </p:spPr>
        </p:sp>
        <p:sp>
          <p:nvSpPr>
            <p:cNvPr id="15" name="TextBox 15"/>
            <p:cNvSpPr txBox="1"/>
            <p:nvPr/>
          </p:nvSpPr>
          <p:spPr>
            <a:xfrm>
              <a:off x="0" y="-57150"/>
              <a:ext cx="925971" cy="1330508"/>
            </a:xfrm>
            <a:prstGeom prst="rect">
              <a:avLst/>
            </a:prstGeom>
          </p:spPr>
          <p:txBody>
            <a:bodyPr lIns="254000" tIns="254000" rIns="254000" bIns="254000" rtlCol="0" anchor="ctr"/>
            <a:lstStyle/>
            <a:p>
              <a:pPr algn="just">
                <a:lnSpc>
                  <a:spcPts val="4060"/>
                </a:lnSpc>
              </a:pPr>
              <a:r>
                <a:rPr lang="en-US" sz="2900" dirty="0" err="1">
                  <a:solidFill>
                    <a:srgbClr val="0366BF"/>
                  </a:solidFill>
                  <a:latin typeface="Cabin"/>
                  <a:ea typeface="Cabin"/>
                  <a:cs typeface="Cabin"/>
                  <a:sym typeface="Cabin"/>
                </a:rPr>
                <a:t>Nhận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diện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biển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báo</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giao</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thông</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là</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một</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ứng</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dụng</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quan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trọng</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của</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thị</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giác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máy</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tính</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đóng</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vai</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trò</a:t>
              </a:r>
              <a:r>
                <a:rPr lang="en-US" sz="2900" dirty="0">
                  <a:solidFill>
                    <a:srgbClr val="0366BF"/>
                  </a:solidFill>
                  <a:latin typeface="Cabin"/>
                  <a:ea typeface="Cabin"/>
                  <a:cs typeface="Cabin"/>
                  <a:sym typeface="Cabin"/>
                </a:rPr>
                <a:t> then </a:t>
              </a:r>
              <a:r>
                <a:rPr lang="en-US" sz="2900" dirty="0" err="1">
                  <a:solidFill>
                    <a:srgbClr val="0366BF"/>
                  </a:solidFill>
                  <a:latin typeface="Cabin"/>
                  <a:ea typeface="Cabin"/>
                  <a:cs typeface="Cabin"/>
                  <a:sym typeface="Cabin"/>
                </a:rPr>
                <a:t>chốt</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trong</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các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hệ</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thống</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hỗ</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trợ</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lái</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xe</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thông</a:t>
              </a:r>
              <a:r>
                <a:rPr lang="en-US" sz="2900" dirty="0">
                  <a:solidFill>
                    <a:srgbClr val="0366BF"/>
                  </a:solidFill>
                  <a:latin typeface="Cabin"/>
                  <a:ea typeface="Cabin"/>
                  <a:cs typeface="Cabin"/>
                  <a:sym typeface="Cabin"/>
                </a:rPr>
                <a:t> minh </a:t>
              </a:r>
              <a:r>
                <a:rPr lang="en-US" sz="2900" dirty="0" err="1">
                  <a:solidFill>
                    <a:srgbClr val="0366BF"/>
                  </a:solidFill>
                  <a:latin typeface="Cabin"/>
                  <a:ea typeface="Cabin"/>
                  <a:cs typeface="Cabin"/>
                  <a:sym typeface="Cabin"/>
                </a:rPr>
                <a:t>và</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xe</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tự</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lái</a:t>
              </a:r>
              <a:r>
                <a:rPr lang="en-US" sz="2900" dirty="0">
                  <a:solidFill>
                    <a:srgbClr val="0366BF"/>
                  </a:solidFill>
                  <a:latin typeface="Cabin"/>
                  <a:ea typeface="Cabin"/>
                  <a:cs typeface="Cabin"/>
                  <a:sym typeface="Cabin"/>
                </a:rPr>
                <a:t>.</a:t>
              </a:r>
            </a:p>
          </p:txBody>
        </p:sp>
      </p:grpSp>
      <p:grpSp>
        <p:nvGrpSpPr>
          <p:cNvPr id="16" name="Group 16"/>
          <p:cNvGrpSpPr/>
          <p:nvPr/>
        </p:nvGrpSpPr>
        <p:grpSpPr>
          <a:xfrm>
            <a:off x="12449085" y="2619762"/>
            <a:ext cx="3825760" cy="1025894"/>
            <a:chOff x="0" y="0"/>
            <a:chExt cx="925971" cy="248303"/>
          </a:xfrm>
        </p:grpSpPr>
        <p:sp>
          <p:nvSpPr>
            <p:cNvPr id="17" name="Freeform 17"/>
            <p:cNvSpPr/>
            <p:nvPr/>
          </p:nvSpPr>
          <p:spPr>
            <a:xfrm>
              <a:off x="0" y="0"/>
              <a:ext cx="925971" cy="248303"/>
            </a:xfrm>
            <a:custGeom>
              <a:avLst/>
              <a:gdLst/>
              <a:ahLst/>
              <a:cxnLst/>
              <a:rect l="l" t="t" r="r" b="b"/>
              <a:pathLst>
                <a:path w="925971" h="248303">
                  <a:moveTo>
                    <a:pt x="0" y="0"/>
                  </a:moveTo>
                  <a:lnTo>
                    <a:pt x="925971" y="0"/>
                  </a:lnTo>
                  <a:lnTo>
                    <a:pt x="925971" y="248303"/>
                  </a:lnTo>
                  <a:lnTo>
                    <a:pt x="0" y="248303"/>
                  </a:lnTo>
                  <a:close/>
                </a:path>
              </a:pathLst>
            </a:custGeom>
            <a:solidFill>
              <a:srgbClr val="000000"/>
            </a:solidFill>
          </p:spPr>
        </p:sp>
        <p:sp>
          <p:nvSpPr>
            <p:cNvPr id="18" name="TextBox 18"/>
            <p:cNvSpPr txBox="1"/>
            <p:nvPr/>
          </p:nvSpPr>
          <p:spPr>
            <a:xfrm>
              <a:off x="0" y="-66675"/>
              <a:ext cx="925971" cy="314978"/>
            </a:xfrm>
            <a:prstGeom prst="rect">
              <a:avLst/>
            </a:prstGeom>
          </p:spPr>
          <p:txBody>
            <a:bodyPr lIns="254000" tIns="254000" rIns="254000" bIns="254000" rtlCol="0" anchor="ctr"/>
            <a:lstStyle/>
            <a:p>
              <a:pPr algn="ctr">
                <a:lnSpc>
                  <a:spcPts val="4340"/>
                </a:lnSpc>
              </a:pPr>
              <a:r>
                <a:rPr lang="en-US" sz="3100" dirty="0" err="1">
                  <a:solidFill>
                    <a:srgbClr val="FFFFFF"/>
                  </a:solidFill>
                  <a:latin typeface="Cabin Bold"/>
                  <a:ea typeface="Cabin Bold"/>
                  <a:cs typeface="Cabin Bold"/>
                  <a:sym typeface="Cabin Bold"/>
                </a:rPr>
                <a:t>L</a:t>
              </a:r>
              <a:r>
                <a:rPr lang="en-US" sz="3100" dirty="0" err="1" smtClean="0">
                  <a:solidFill>
                    <a:srgbClr val="FFFFFF"/>
                  </a:solidFill>
                  <a:latin typeface="Cabin Bold"/>
                  <a:ea typeface="Cabin Bold"/>
                  <a:cs typeface="Cabin Bold"/>
                  <a:sym typeface="Cabin Bold"/>
                </a:rPr>
                <a:t>í</a:t>
              </a:r>
              <a:r>
                <a:rPr lang="en-US" sz="3100" dirty="0" smtClean="0">
                  <a:solidFill>
                    <a:srgbClr val="FFFFFF"/>
                  </a:solidFill>
                  <a:latin typeface="Cabin Bold"/>
                  <a:ea typeface="Cabin Bold"/>
                  <a:cs typeface="Cabin Bold"/>
                  <a:sym typeface="Cabin Bold"/>
                </a:rPr>
                <a:t> </a:t>
              </a:r>
              <a:r>
                <a:rPr lang="en-US" sz="3100" dirty="0">
                  <a:solidFill>
                    <a:srgbClr val="FFFFFF"/>
                  </a:solidFill>
                  <a:latin typeface="Cabin Bold"/>
                  <a:ea typeface="Cabin Bold"/>
                  <a:cs typeface="Cabin Bold"/>
                  <a:sym typeface="Cabin Bold"/>
                </a:rPr>
                <a:t>do </a:t>
              </a:r>
              <a:r>
                <a:rPr lang="en-US" sz="3100" dirty="0" err="1">
                  <a:solidFill>
                    <a:srgbClr val="FFFFFF"/>
                  </a:solidFill>
                  <a:latin typeface="Cabin Bold"/>
                  <a:ea typeface="Cabin Bold"/>
                  <a:cs typeface="Cabin Bold"/>
                  <a:sym typeface="Cabin Bold"/>
                </a:rPr>
                <a:t>chọn</a:t>
              </a:r>
              <a:r>
                <a:rPr lang="en-US" sz="3100" dirty="0">
                  <a:solidFill>
                    <a:srgbClr val="FFFFFF"/>
                  </a:solidFill>
                  <a:latin typeface="Cabin Bold"/>
                  <a:ea typeface="Cabin Bold"/>
                  <a:cs typeface="Cabin Bold"/>
                  <a:sym typeface="Cabin Bold"/>
                </a:rPr>
                <a:t> </a:t>
              </a:r>
              <a:r>
                <a:rPr lang="en-US" sz="3100" dirty="0" err="1">
                  <a:solidFill>
                    <a:srgbClr val="FFFFFF"/>
                  </a:solidFill>
                  <a:latin typeface="Cabin Bold"/>
                  <a:ea typeface="Cabin Bold"/>
                  <a:cs typeface="Cabin Bold"/>
                  <a:sym typeface="Cabin Bold"/>
                </a:rPr>
                <a:t>đề</a:t>
              </a:r>
              <a:r>
                <a:rPr lang="en-US" sz="3100" dirty="0">
                  <a:solidFill>
                    <a:srgbClr val="FFFFFF"/>
                  </a:solidFill>
                  <a:latin typeface="Cabin Bold"/>
                  <a:ea typeface="Cabin Bold"/>
                  <a:cs typeface="Cabin Bold"/>
                  <a:sym typeface="Cabin Bold"/>
                </a:rPr>
                <a:t> </a:t>
              </a:r>
              <a:r>
                <a:rPr lang="en-US" sz="3100" dirty="0" err="1">
                  <a:solidFill>
                    <a:srgbClr val="FFFFFF"/>
                  </a:solidFill>
                  <a:latin typeface="Cabin Bold"/>
                  <a:ea typeface="Cabin Bold"/>
                  <a:cs typeface="Cabin Bold"/>
                  <a:sym typeface="Cabin Bold"/>
                </a:rPr>
                <a:t>tài</a:t>
              </a:r>
              <a:endParaRPr lang="en-US" sz="3100" dirty="0">
                <a:solidFill>
                  <a:srgbClr val="FFFFFF"/>
                </a:solidFill>
                <a:latin typeface="Cabin Bold"/>
                <a:ea typeface="Cabin Bold"/>
                <a:cs typeface="Cabin Bold"/>
                <a:sym typeface="Cabin Bold"/>
              </a:endParaRPr>
            </a:p>
          </p:txBody>
        </p:sp>
      </p:grpSp>
      <p:grpSp>
        <p:nvGrpSpPr>
          <p:cNvPr id="19" name="Group 19"/>
          <p:cNvGrpSpPr/>
          <p:nvPr/>
        </p:nvGrpSpPr>
        <p:grpSpPr>
          <a:xfrm>
            <a:off x="12449084" y="3797410"/>
            <a:ext cx="3825760" cy="5497151"/>
            <a:chOff x="0" y="-57150"/>
            <a:chExt cx="925971" cy="1330508"/>
          </a:xfrm>
        </p:grpSpPr>
        <p:sp>
          <p:nvSpPr>
            <p:cNvPr id="20" name="Freeform 20"/>
            <p:cNvSpPr/>
            <p:nvPr/>
          </p:nvSpPr>
          <p:spPr>
            <a:xfrm>
              <a:off x="0" y="0"/>
              <a:ext cx="925971" cy="1273358"/>
            </a:xfrm>
            <a:custGeom>
              <a:avLst/>
              <a:gdLst/>
              <a:ahLst/>
              <a:cxnLst/>
              <a:rect l="l" t="t" r="r" b="b"/>
              <a:pathLst>
                <a:path w="925971" h="1273358">
                  <a:moveTo>
                    <a:pt x="0" y="0"/>
                  </a:moveTo>
                  <a:lnTo>
                    <a:pt x="925971" y="0"/>
                  </a:lnTo>
                  <a:lnTo>
                    <a:pt x="925971" y="1273358"/>
                  </a:lnTo>
                  <a:lnTo>
                    <a:pt x="0" y="1273358"/>
                  </a:lnTo>
                  <a:close/>
                </a:path>
              </a:pathLst>
            </a:custGeom>
            <a:solidFill>
              <a:srgbClr val="000000">
                <a:alpha val="0"/>
              </a:srgbClr>
            </a:solidFill>
            <a:ln w="9525" cap="sq">
              <a:solidFill>
                <a:srgbClr val="0366BF"/>
              </a:solidFill>
              <a:prstDash val="solid"/>
              <a:miter/>
            </a:ln>
          </p:spPr>
        </p:sp>
        <p:sp>
          <p:nvSpPr>
            <p:cNvPr id="21" name="TextBox 21"/>
            <p:cNvSpPr txBox="1"/>
            <p:nvPr/>
          </p:nvSpPr>
          <p:spPr>
            <a:xfrm>
              <a:off x="0" y="-57150"/>
              <a:ext cx="925971" cy="1330508"/>
            </a:xfrm>
            <a:prstGeom prst="rect">
              <a:avLst/>
            </a:prstGeom>
          </p:spPr>
          <p:txBody>
            <a:bodyPr lIns="254000" tIns="254000" rIns="254000" bIns="254000" rtlCol="0" anchor="ctr"/>
            <a:lstStyle/>
            <a:p>
              <a:pPr marL="313057" lvl="1" algn="just">
                <a:lnSpc>
                  <a:spcPts val="4060"/>
                </a:lnSpc>
              </a:pPr>
              <a:r>
                <a:rPr lang="en-US" sz="2900" dirty="0" err="1">
                  <a:solidFill>
                    <a:srgbClr val="0366BF"/>
                  </a:solidFill>
                  <a:latin typeface="Cabin"/>
                  <a:ea typeface="Cabin"/>
                  <a:cs typeface="Cabin"/>
                  <a:sym typeface="Cabin"/>
                </a:rPr>
                <a:t>Tính</a:t>
              </a:r>
              <a:r>
                <a:rPr lang="en-US" sz="2900" dirty="0">
                  <a:solidFill>
                    <a:srgbClr val="0366BF"/>
                  </a:solidFill>
                  <a:latin typeface="Cabin"/>
                  <a:ea typeface="Cabin"/>
                  <a:cs typeface="Cabin"/>
                  <a:sym typeface="Cabin"/>
                </a:rPr>
                <a:t> an </a:t>
              </a:r>
              <a:r>
                <a:rPr lang="en-US" sz="2900" dirty="0" err="1">
                  <a:solidFill>
                    <a:srgbClr val="0366BF"/>
                  </a:solidFill>
                  <a:latin typeface="Cabin"/>
                  <a:ea typeface="Cabin"/>
                  <a:cs typeface="Cabin"/>
                  <a:sym typeface="Cabin"/>
                </a:rPr>
                <a:t>ninh</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giao</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thông</a:t>
              </a:r>
              <a:endParaRPr lang="en-US" sz="2900" dirty="0">
                <a:solidFill>
                  <a:srgbClr val="0366BF"/>
                </a:solidFill>
                <a:latin typeface="Cabin"/>
                <a:ea typeface="Cabin"/>
                <a:cs typeface="Cabin"/>
                <a:sym typeface="Cabin"/>
              </a:endParaRPr>
            </a:p>
            <a:p>
              <a:pPr marL="313057" lvl="1" algn="just">
                <a:lnSpc>
                  <a:spcPts val="4060"/>
                </a:lnSpc>
              </a:pPr>
              <a:r>
                <a:rPr lang="en-US" sz="2900" dirty="0" err="1">
                  <a:solidFill>
                    <a:srgbClr val="0366BF"/>
                  </a:solidFill>
                  <a:latin typeface="Cabin"/>
                  <a:ea typeface="Cabin"/>
                  <a:cs typeface="Cabin"/>
                  <a:sym typeface="Cabin"/>
                </a:rPr>
                <a:t>T</a:t>
              </a:r>
              <a:r>
                <a:rPr lang="en-US" sz="2900" dirty="0" err="1" smtClean="0">
                  <a:solidFill>
                    <a:srgbClr val="0366BF"/>
                  </a:solidFill>
                  <a:latin typeface="Cabin"/>
                  <a:ea typeface="Cabin"/>
                  <a:cs typeface="Cabin"/>
                  <a:sym typeface="Cabin"/>
                </a:rPr>
                <a:t>ính</a:t>
              </a:r>
              <a:r>
                <a:rPr lang="en-US" sz="2900" dirty="0" smtClean="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tiến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bộ</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công</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nghệ</a:t>
              </a:r>
              <a:endParaRPr lang="en-US" sz="2900" dirty="0">
                <a:solidFill>
                  <a:srgbClr val="0366BF"/>
                </a:solidFill>
                <a:latin typeface="Cabin"/>
                <a:ea typeface="Cabin"/>
                <a:cs typeface="Cabin"/>
                <a:sym typeface="Cabin"/>
              </a:endParaRPr>
            </a:p>
            <a:p>
              <a:pPr marL="313057" lvl="1" algn="just">
                <a:lnSpc>
                  <a:spcPts val="4060"/>
                </a:lnSpc>
              </a:pPr>
              <a:r>
                <a:rPr lang="en-US" sz="2900" dirty="0" err="1">
                  <a:solidFill>
                    <a:srgbClr val="0366BF"/>
                  </a:solidFill>
                  <a:latin typeface="Cabin"/>
                  <a:ea typeface="Cabin"/>
                  <a:cs typeface="Cabin"/>
                  <a:sym typeface="Cabin"/>
                </a:rPr>
                <a:t>T</a:t>
              </a:r>
              <a:r>
                <a:rPr lang="en-US" sz="2900" dirty="0" err="1" smtClean="0">
                  <a:solidFill>
                    <a:srgbClr val="0366BF"/>
                  </a:solidFill>
                  <a:latin typeface="Cabin"/>
                  <a:ea typeface="Cabin"/>
                  <a:cs typeface="Cabin"/>
                  <a:sym typeface="Cabin"/>
                </a:rPr>
                <a:t>ính</a:t>
              </a:r>
              <a:r>
                <a:rPr lang="en-US" sz="2900" dirty="0" smtClean="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thực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tiễn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cao</a:t>
              </a:r>
              <a:endParaRPr lang="en-US" sz="2900" dirty="0">
                <a:solidFill>
                  <a:srgbClr val="0366BF"/>
                </a:solidFill>
                <a:latin typeface="Cabin"/>
                <a:ea typeface="Cabin"/>
                <a:cs typeface="Cabin"/>
                <a:sym typeface="Cabin"/>
              </a:endParaRPr>
            </a:p>
            <a:p>
              <a:pPr marL="313057" lvl="1" algn="just">
                <a:lnSpc>
                  <a:spcPts val="4060"/>
                </a:lnSpc>
              </a:pPr>
              <a:r>
                <a:rPr lang="en-US" sz="2900" dirty="0" err="1">
                  <a:solidFill>
                    <a:srgbClr val="0366BF"/>
                  </a:solidFill>
                  <a:latin typeface="Cabin"/>
                  <a:ea typeface="Cabin"/>
                  <a:cs typeface="Cabin"/>
                  <a:sym typeface="Cabin"/>
                </a:rPr>
                <a:t>Tính</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học</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thuật</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và</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nghiên</a:t>
              </a:r>
              <a:r>
                <a:rPr lang="en-US" sz="2900" dirty="0">
                  <a:solidFill>
                    <a:srgbClr val="0366BF"/>
                  </a:solidFill>
                  <a:latin typeface="Cabin"/>
                  <a:ea typeface="Cabin"/>
                  <a:cs typeface="Cabin"/>
                  <a:sym typeface="Cabin"/>
                </a:rPr>
                <a:t> </a:t>
              </a:r>
              <a:r>
                <a:rPr lang="en-US" sz="2900" dirty="0" err="1">
                  <a:solidFill>
                    <a:srgbClr val="0366BF"/>
                  </a:solidFill>
                  <a:latin typeface="Cabin"/>
                  <a:ea typeface="Cabin"/>
                  <a:cs typeface="Cabin"/>
                  <a:sym typeface="Cabin"/>
                </a:rPr>
                <a:t>cứu</a:t>
              </a:r>
              <a:endParaRPr lang="en-US" sz="2900" dirty="0">
                <a:solidFill>
                  <a:srgbClr val="0366BF"/>
                </a:solidFill>
                <a:latin typeface="Cabin"/>
                <a:ea typeface="Cabin"/>
                <a:cs typeface="Cabin"/>
                <a:sym typeface="Cabin"/>
              </a:endParaRPr>
            </a:p>
            <a:p>
              <a:pPr algn="just">
                <a:lnSpc>
                  <a:spcPts val="4060"/>
                </a:lnSpc>
              </a:pPr>
              <a:endParaRPr lang="en-US" sz="2900" dirty="0">
                <a:solidFill>
                  <a:srgbClr val="0366BF"/>
                </a:solidFill>
                <a:latin typeface="Cabin"/>
                <a:ea typeface="Cabin"/>
                <a:cs typeface="Cabin"/>
                <a:sym typeface="Cabin"/>
              </a:endParaRPr>
            </a:p>
          </p:txBody>
        </p:sp>
      </p:grpSp>
      <p:sp>
        <p:nvSpPr>
          <p:cNvPr id="22" name="AutoShape 22"/>
          <p:cNvSpPr/>
          <p:nvPr/>
        </p:nvSpPr>
        <p:spPr>
          <a:xfrm flipH="1">
            <a:off x="14366728" y="3645656"/>
            <a:ext cx="0" cy="371516"/>
          </a:xfrm>
          <a:prstGeom prst="line">
            <a:avLst/>
          </a:prstGeom>
          <a:ln w="9525" cap="flat">
            <a:solidFill>
              <a:srgbClr val="100F0D"/>
            </a:solidFill>
            <a:prstDash val="solid"/>
            <a:headEnd type="none" w="sm" len="sm"/>
            <a:tailEnd type="none" w="sm" len="sm"/>
          </a:ln>
        </p:spPr>
      </p:sp>
      <p:sp>
        <p:nvSpPr>
          <p:cNvPr id="23" name="Freeform 23"/>
          <p:cNvSpPr/>
          <p:nvPr/>
        </p:nvSpPr>
        <p:spPr>
          <a:xfrm>
            <a:off x="14519757" y="-245418"/>
            <a:ext cx="3510175" cy="2865181"/>
          </a:xfrm>
          <a:custGeom>
            <a:avLst/>
            <a:gdLst/>
            <a:ahLst/>
            <a:cxnLst/>
            <a:rect l="l" t="t" r="r" b="b"/>
            <a:pathLst>
              <a:path w="3510175" h="2865181">
                <a:moveTo>
                  <a:pt x="0" y="0"/>
                </a:moveTo>
                <a:lnTo>
                  <a:pt x="3510176" y="0"/>
                </a:lnTo>
                <a:lnTo>
                  <a:pt x="3510176" y="2865180"/>
                </a:lnTo>
                <a:lnTo>
                  <a:pt x="0" y="2865180"/>
                </a:lnTo>
                <a:lnTo>
                  <a:pt x="0" y="0"/>
                </a:lnTo>
                <a:close/>
              </a:path>
            </a:pathLst>
          </a:custGeom>
          <a:blipFill>
            <a:blip r:embed="rId2"/>
            <a:stretch>
              <a:fillRect/>
            </a:stretch>
          </a:blipFill>
        </p:spPr>
      </p:sp>
      <p:sp>
        <p:nvSpPr>
          <p:cNvPr id="24" name="TextBox 24"/>
          <p:cNvSpPr txBox="1"/>
          <p:nvPr/>
        </p:nvSpPr>
        <p:spPr>
          <a:xfrm>
            <a:off x="6611993" y="1327611"/>
            <a:ext cx="3962400" cy="948978"/>
          </a:xfrm>
          <a:prstGeom prst="rect">
            <a:avLst/>
          </a:prstGeom>
        </p:spPr>
        <p:txBody>
          <a:bodyPr wrap="square" lIns="0" tIns="0" rIns="0" bIns="0" rtlCol="0" anchor="t">
            <a:spAutoFit/>
          </a:bodyPr>
          <a:lstStyle/>
          <a:p>
            <a:pPr algn="ctr">
              <a:lnSpc>
                <a:spcPts val="7419"/>
              </a:lnSpc>
              <a:spcBef>
                <a:spcPct val="0"/>
              </a:spcBef>
            </a:pPr>
            <a:r>
              <a:rPr lang="en-US" sz="5299" dirty="0" err="1">
                <a:solidFill>
                  <a:srgbClr val="2B4B82"/>
                </a:solidFill>
                <a:latin typeface="Josefin Sans Bold"/>
                <a:ea typeface="Josefin Sans Bold"/>
                <a:cs typeface="Josefin Sans Bold"/>
                <a:sym typeface="Josefin Sans Bold"/>
              </a:rPr>
              <a:t>Mở</a:t>
            </a:r>
            <a:r>
              <a:rPr lang="en-US" sz="5299" dirty="0">
                <a:solidFill>
                  <a:srgbClr val="2B4B82"/>
                </a:solidFill>
                <a:latin typeface="Josefin Sans Bold"/>
                <a:ea typeface="Josefin Sans Bold"/>
                <a:cs typeface="Josefin Sans Bold"/>
                <a:sym typeface="Josefin Sans Bold"/>
              </a:rPr>
              <a:t> </a:t>
            </a:r>
            <a:r>
              <a:rPr lang="en-US" sz="5299" dirty="0" err="1">
                <a:solidFill>
                  <a:srgbClr val="2B4B82"/>
                </a:solidFill>
                <a:latin typeface="Josefin Sans Bold"/>
                <a:ea typeface="Josefin Sans Bold"/>
                <a:cs typeface="Josefin Sans Bold"/>
                <a:sym typeface="Josefin Sans Bold"/>
              </a:rPr>
              <a:t>đầu</a:t>
            </a:r>
            <a:endParaRPr lang="en-US" sz="5299" dirty="0">
              <a:solidFill>
                <a:srgbClr val="2B4B82"/>
              </a:solidFill>
              <a:latin typeface="Josefin Sans Bold"/>
              <a:ea typeface="Josefin Sans Bold"/>
              <a:cs typeface="Josefin Sans Bold"/>
              <a:sym typeface="Josefin Sans Bo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533400" y="808592"/>
            <a:ext cx="1756112" cy="1613324"/>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667000" y="1114789"/>
            <a:ext cx="7079577" cy="925253"/>
          </a:xfrm>
          <a:prstGeom prst="rect">
            <a:avLst/>
          </a:prstGeom>
        </p:spPr>
        <p:txBody>
          <a:bodyPr lIns="0" tIns="0" rIns="0" bIns="0" rtlCol="0" anchor="t">
            <a:spAutoFit/>
          </a:bodyPr>
          <a:lstStyle/>
          <a:p>
            <a:pPr algn="l">
              <a:lnSpc>
                <a:spcPts val="7680"/>
              </a:lnSpc>
            </a:pPr>
            <a:r>
              <a:rPr lang="en-US" sz="4800" dirty="0" err="1">
                <a:solidFill>
                  <a:srgbClr val="94DDDE"/>
                </a:solidFill>
                <a:latin typeface="Josefin Sans Bold"/>
                <a:ea typeface="Josefin Sans Bold"/>
                <a:cs typeface="Josefin Sans Bold"/>
                <a:sym typeface="Josefin Sans Bold"/>
              </a:rPr>
              <a:t>Cơ</a:t>
            </a:r>
            <a:r>
              <a:rPr lang="en-US" sz="4800" dirty="0">
                <a:solidFill>
                  <a:srgbClr val="94DDDE"/>
                </a:solidFill>
                <a:latin typeface="Josefin Sans Bold"/>
                <a:ea typeface="Josefin Sans Bold"/>
                <a:cs typeface="Josefin Sans Bold"/>
                <a:sym typeface="Josefin Sans Bold"/>
              </a:rPr>
              <a:t> </a:t>
            </a:r>
            <a:r>
              <a:rPr lang="en-US" sz="4800" dirty="0" err="1">
                <a:solidFill>
                  <a:srgbClr val="94DDDE"/>
                </a:solidFill>
                <a:latin typeface="Josefin Sans Bold"/>
                <a:ea typeface="Josefin Sans Bold"/>
                <a:cs typeface="Josefin Sans Bold"/>
                <a:sym typeface="Josefin Sans Bold"/>
              </a:rPr>
              <a:t>sở</a:t>
            </a:r>
            <a:r>
              <a:rPr lang="en-US" sz="4800" dirty="0">
                <a:solidFill>
                  <a:srgbClr val="94DDDE"/>
                </a:solidFill>
                <a:latin typeface="Josefin Sans Bold"/>
                <a:ea typeface="Josefin Sans Bold"/>
                <a:cs typeface="Josefin Sans Bold"/>
                <a:sym typeface="Josefin Sans Bold"/>
              </a:rPr>
              <a:t> </a:t>
            </a:r>
            <a:r>
              <a:rPr lang="en-US" sz="4800" dirty="0" err="1">
                <a:solidFill>
                  <a:srgbClr val="94DDDE"/>
                </a:solidFill>
                <a:latin typeface="Josefin Sans Bold"/>
                <a:ea typeface="Josefin Sans Bold"/>
                <a:cs typeface="Josefin Sans Bold"/>
                <a:sym typeface="Josefin Sans Bold"/>
              </a:rPr>
              <a:t>lý</a:t>
            </a:r>
            <a:r>
              <a:rPr lang="en-US" sz="4800" dirty="0">
                <a:solidFill>
                  <a:srgbClr val="94DDDE"/>
                </a:solidFill>
                <a:latin typeface="Josefin Sans Bold"/>
                <a:ea typeface="Josefin Sans Bold"/>
                <a:cs typeface="Josefin Sans Bold"/>
                <a:sym typeface="Josefin Sans Bold"/>
              </a:rPr>
              <a:t> </a:t>
            </a:r>
            <a:r>
              <a:rPr lang="en-US" sz="4800" dirty="0" err="1">
                <a:solidFill>
                  <a:srgbClr val="94DDDE"/>
                </a:solidFill>
                <a:latin typeface="Josefin Sans Bold"/>
                <a:ea typeface="Josefin Sans Bold"/>
                <a:cs typeface="Josefin Sans Bold"/>
                <a:sym typeface="Josefin Sans Bold"/>
              </a:rPr>
              <a:t>thuyết</a:t>
            </a:r>
            <a:endParaRPr lang="en-US" sz="4800" dirty="0">
              <a:solidFill>
                <a:srgbClr val="94DDDE"/>
              </a:solidFill>
              <a:latin typeface="Josefin Sans Bold"/>
              <a:ea typeface="Josefin Sans Bold"/>
              <a:cs typeface="Josefin Sans Bold"/>
              <a:sym typeface="Josefin Sans Bold"/>
            </a:endParaRPr>
          </a:p>
        </p:txBody>
      </p:sp>
      <p:grpSp>
        <p:nvGrpSpPr>
          <p:cNvPr id="4" name="Group 4"/>
          <p:cNvGrpSpPr/>
          <p:nvPr/>
        </p:nvGrpSpPr>
        <p:grpSpPr>
          <a:xfrm>
            <a:off x="2667000" y="2421916"/>
            <a:ext cx="10713937" cy="1885852"/>
            <a:chOff x="0" y="0"/>
            <a:chExt cx="14285250" cy="2514469"/>
          </a:xfrm>
        </p:grpSpPr>
        <p:sp>
          <p:nvSpPr>
            <p:cNvPr id="5" name="TextBox 5"/>
            <p:cNvSpPr txBox="1"/>
            <p:nvPr/>
          </p:nvSpPr>
          <p:spPr>
            <a:xfrm>
              <a:off x="0" y="-57150"/>
              <a:ext cx="14285250" cy="622723"/>
            </a:xfrm>
            <a:prstGeom prst="rect">
              <a:avLst/>
            </a:prstGeom>
          </p:spPr>
          <p:txBody>
            <a:bodyPr lIns="0" tIns="0" rIns="0" bIns="0" rtlCol="0" anchor="t">
              <a:spAutoFit/>
            </a:bodyPr>
            <a:lstStyle/>
            <a:p>
              <a:pPr algn="l">
                <a:lnSpc>
                  <a:spcPts val="3919"/>
                </a:lnSpc>
              </a:pPr>
              <a:r>
                <a:rPr lang="en-US" sz="2800">
                  <a:solidFill>
                    <a:srgbClr val="94DDDE"/>
                  </a:solidFill>
                  <a:latin typeface="Josefin Sans Bold"/>
                  <a:ea typeface="Josefin Sans Bold"/>
                  <a:cs typeface="Josefin Sans Bold"/>
                  <a:sym typeface="Josefin Sans Bold"/>
                </a:rPr>
                <a:t>Tìm hiểu về ngôn ngữ Python</a:t>
              </a:r>
            </a:p>
          </p:txBody>
        </p:sp>
        <p:sp>
          <p:nvSpPr>
            <p:cNvPr id="6" name="TextBox 6"/>
            <p:cNvSpPr txBox="1"/>
            <p:nvPr/>
          </p:nvSpPr>
          <p:spPr>
            <a:xfrm>
              <a:off x="0" y="872995"/>
              <a:ext cx="14285250" cy="1661795"/>
            </a:xfrm>
            <a:prstGeom prst="rect">
              <a:avLst/>
            </a:prstGeom>
          </p:spPr>
          <p:txBody>
            <a:bodyPr lIns="0" tIns="0" rIns="0" bIns="0" rtlCol="0" anchor="t">
              <a:spAutoFit/>
            </a:bodyPr>
            <a:lstStyle/>
            <a:p>
              <a:pPr algn="l">
                <a:lnSpc>
                  <a:spcPts val="3359"/>
                </a:lnSpc>
              </a:pPr>
              <a:r>
                <a:rPr lang="en-US" sz="2400" dirty="0">
                  <a:solidFill>
                    <a:srgbClr val="FEFEFE"/>
                  </a:solidFill>
                  <a:latin typeface="Josefin Sans"/>
                  <a:ea typeface="Josefin Sans"/>
                  <a:cs typeface="Josefin Sans"/>
                  <a:sym typeface="Josefin Sans"/>
                </a:rPr>
                <a:t>Python </a:t>
              </a:r>
              <a:r>
                <a:rPr lang="en-US" sz="2400" dirty="0" err="1">
                  <a:solidFill>
                    <a:srgbClr val="FEFEFE"/>
                  </a:solidFill>
                  <a:latin typeface="Josefin Sans"/>
                  <a:ea typeface="Josefin Sans"/>
                  <a:cs typeface="Josefin Sans"/>
                  <a:sym typeface="Josefin Sans"/>
                </a:rPr>
                <a:t>là</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ngôn</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ngữ</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lập</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trình</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máy</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tính</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bậc</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cao</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thường</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được</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sử</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dụng</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để</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xây</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dựng</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trang</a:t>
              </a:r>
              <a:r>
                <a:rPr lang="en-US" sz="2400" dirty="0">
                  <a:solidFill>
                    <a:srgbClr val="FEFEFE"/>
                  </a:solidFill>
                  <a:latin typeface="Josefin Sans"/>
                  <a:ea typeface="Josefin Sans"/>
                  <a:cs typeface="Josefin Sans"/>
                  <a:sym typeface="Josefin Sans"/>
                </a:rPr>
                <a:t> web </a:t>
              </a:r>
              <a:r>
                <a:rPr lang="en-US" sz="2400" dirty="0" err="1">
                  <a:solidFill>
                    <a:srgbClr val="FEFEFE"/>
                  </a:solidFill>
                  <a:latin typeface="Josefin Sans"/>
                  <a:ea typeface="Josefin Sans"/>
                  <a:cs typeface="Josefin Sans"/>
                  <a:sym typeface="Josefin Sans"/>
                </a:rPr>
                <a:t>và</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phần</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mềm</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tự</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động</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hóa</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các</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tác</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vụ</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và</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tiến</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hành</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phân</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tích</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dữ</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liệu</a:t>
              </a:r>
              <a:r>
                <a:rPr lang="en-US" sz="2400" dirty="0">
                  <a:solidFill>
                    <a:srgbClr val="FEFEFE"/>
                  </a:solidFill>
                  <a:latin typeface="Josefin Sans"/>
                  <a:ea typeface="Josefin Sans"/>
                  <a:cs typeface="Josefin Sans"/>
                  <a:sym typeface="Josefin Sans"/>
                </a:rPr>
                <a:t>. </a:t>
              </a:r>
            </a:p>
          </p:txBody>
        </p:sp>
      </p:grpSp>
      <p:grpSp>
        <p:nvGrpSpPr>
          <p:cNvPr id="7" name="Group 7"/>
          <p:cNvGrpSpPr/>
          <p:nvPr/>
        </p:nvGrpSpPr>
        <p:grpSpPr>
          <a:xfrm>
            <a:off x="2654594" y="4676869"/>
            <a:ext cx="11033507" cy="2236116"/>
            <a:chOff x="0" y="-57150"/>
            <a:chExt cx="14711343" cy="2981488"/>
          </a:xfrm>
        </p:grpSpPr>
        <p:sp>
          <p:nvSpPr>
            <p:cNvPr id="8" name="TextBox 8"/>
            <p:cNvSpPr txBox="1"/>
            <p:nvPr/>
          </p:nvSpPr>
          <p:spPr>
            <a:xfrm>
              <a:off x="0" y="-57150"/>
              <a:ext cx="14711343" cy="622723"/>
            </a:xfrm>
            <a:prstGeom prst="rect">
              <a:avLst/>
            </a:prstGeom>
          </p:spPr>
          <p:txBody>
            <a:bodyPr lIns="0" tIns="0" rIns="0" bIns="0" rtlCol="0" anchor="t">
              <a:spAutoFit/>
            </a:bodyPr>
            <a:lstStyle/>
            <a:p>
              <a:pPr algn="l">
                <a:lnSpc>
                  <a:spcPts val="3919"/>
                </a:lnSpc>
              </a:pPr>
              <a:r>
                <a:rPr lang="en-US" sz="2800">
                  <a:solidFill>
                    <a:srgbClr val="94DDDE"/>
                  </a:solidFill>
                  <a:latin typeface="Josefin Sans Bold"/>
                  <a:ea typeface="Josefin Sans Bold"/>
                  <a:cs typeface="Josefin Sans Bold"/>
                  <a:sym typeface="Josefin Sans Bold"/>
                </a:rPr>
                <a:t>Deep learning</a:t>
              </a:r>
            </a:p>
          </p:txBody>
        </p:sp>
        <p:sp>
          <p:nvSpPr>
            <p:cNvPr id="9" name="TextBox 9"/>
            <p:cNvSpPr txBox="1"/>
            <p:nvPr/>
          </p:nvSpPr>
          <p:spPr>
            <a:xfrm>
              <a:off x="0" y="621143"/>
              <a:ext cx="14711343" cy="2303195"/>
            </a:xfrm>
            <a:prstGeom prst="rect">
              <a:avLst/>
            </a:prstGeom>
          </p:spPr>
          <p:txBody>
            <a:bodyPr lIns="0" tIns="0" rIns="0" bIns="0" rtlCol="0" anchor="t">
              <a:spAutoFit/>
            </a:bodyPr>
            <a:lstStyle/>
            <a:p>
              <a:pPr>
                <a:lnSpc>
                  <a:spcPts val="3359"/>
                </a:lnSpc>
              </a:pPr>
              <a:r>
                <a:rPr lang="vi-VN" sz="2400" dirty="0">
                  <a:solidFill>
                    <a:srgbClr val="FEFEFE"/>
                  </a:solidFill>
                  <a:latin typeface="Josefin Sans"/>
                  <a:ea typeface="Josefin Sans"/>
                  <a:cs typeface="Josefin Sans"/>
                  <a:sym typeface="Josefin Sans"/>
                </a:rPr>
                <a:t>Deep Learning là một phương pháp học máy (machine learning) trong lĩnh vực trí tuệ nhân tạo (Artificial Intelligence - AI) mà tập trung vào việc xây dựng và huấn luyện các mạng neural (neural networks) có cấu trúc sâu (deep neural networks) để tự động học và hiểu dữ liệu.</a:t>
              </a:r>
              <a:endParaRPr lang="en-US" sz="2400" dirty="0">
                <a:solidFill>
                  <a:srgbClr val="FEFEFE"/>
                </a:solidFill>
                <a:latin typeface="Josefin Sans"/>
                <a:ea typeface="Josefin Sans"/>
                <a:cs typeface="Josefin Sans"/>
                <a:sym typeface="Josefin Sans"/>
              </a:endParaRPr>
            </a:p>
          </p:txBody>
        </p:sp>
      </p:grpSp>
      <p:grpSp>
        <p:nvGrpSpPr>
          <p:cNvPr id="10" name="Group 10"/>
          <p:cNvGrpSpPr/>
          <p:nvPr/>
        </p:nvGrpSpPr>
        <p:grpSpPr>
          <a:xfrm>
            <a:off x="2654594" y="7124700"/>
            <a:ext cx="11033507" cy="1888392"/>
            <a:chOff x="0" y="0"/>
            <a:chExt cx="14711343" cy="2517856"/>
          </a:xfrm>
        </p:grpSpPr>
        <p:sp>
          <p:nvSpPr>
            <p:cNvPr id="11" name="TextBox 11"/>
            <p:cNvSpPr txBox="1"/>
            <p:nvPr/>
          </p:nvSpPr>
          <p:spPr>
            <a:xfrm>
              <a:off x="0" y="-57150"/>
              <a:ext cx="14711343" cy="622723"/>
            </a:xfrm>
            <a:prstGeom prst="rect">
              <a:avLst/>
            </a:prstGeom>
          </p:spPr>
          <p:txBody>
            <a:bodyPr lIns="0" tIns="0" rIns="0" bIns="0" rtlCol="0" anchor="t">
              <a:spAutoFit/>
            </a:bodyPr>
            <a:lstStyle/>
            <a:p>
              <a:pPr algn="l">
                <a:lnSpc>
                  <a:spcPts val="3919"/>
                </a:lnSpc>
              </a:pPr>
              <a:r>
                <a:rPr lang="en-US" sz="2800">
                  <a:solidFill>
                    <a:srgbClr val="94DDDE"/>
                  </a:solidFill>
                  <a:latin typeface="Josefin Sans Bold"/>
                  <a:ea typeface="Josefin Sans Bold"/>
                  <a:cs typeface="Josefin Sans Bold"/>
                  <a:sym typeface="Josefin Sans Bold"/>
                </a:rPr>
                <a:t>Xử lí ảnh</a:t>
              </a:r>
            </a:p>
          </p:txBody>
        </p:sp>
        <p:sp>
          <p:nvSpPr>
            <p:cNvPr id="12" name="TextBox 12"/>
            <p:cNvSpPr txBox="1"/>
            <p:nvPr/>
          </p:nvSpPr>
          <p:spPr>
            <a:xfrm>
              <a:off x="0" y="876381"/>
              <a:ext cx="14711343" cy="1661795"/>
            </a:xfrm>
            <a:prstGeom prst="rect">
              <a:avLst/>
            </a:prstGeom>
          </p:spPr>
          <p:txBody>
            <a:bodyPr lIns="0" tIns="0" rIns="0" bIns="0" rtlCol="0" anchor="t">
              <a:spAutoFit/>
            </a:bodyPr>
            <a:lstStyle/>
            <a:p>
              <a:pPr marL="518160" lvl="1" indent="-259080" algn="l">
                <a:lnSpc>
                  <a:spcPts val="3359"/>
                </a:lnSpc>
                <a:buFont typeface="Arial"/>
                <a:buChar char="•"/>
              </a:pPr>
              <a:r>
                <a:rPr lang="en-US" sz="2400" dirty="0" err="1">
                  <a:solidFill>
                    <a:srgbClr val="FEFEFE"/>
                  </a:solidFill>
                  <a:latin typeface="Josefin Sans"/>
                  <a:ea typeface="Josefin Sans"/>
                  <a:cs typeface="Josefin Sans"/>
                  <a:sym typeface="Josefin Sans"/>
                </a:rPr>
                <a:t>Các</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khái</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niệm</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cơ</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bản</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ảnh</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điểm</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ảnh</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mức</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xám</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nắn</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chỉnh</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biến</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dạng</a:t>
              </a:r>
              <a:r>
                <a:rPr lang="en-US" sz="2400" dirty="0">
                  <a:solidFill>
                    <a:srgbClr val="FEFEFE"/>
                  </a:solidFill>
                  <a:latin typeface="Josefin Sans"/>
                  <a:ea typeface="Josefin Sans"/>
                  <a:cs typeface="Josefin Sans"/>
                  <a:sym typeface="Josefin Sans"/>
                </a:rPr>
                <a:t>.....</a:t>
              </a:r>
            </a:p>
            <a:p>
              <a:pPr marL="518160" lvl="1" indent="-259080" algn="l">
                <a:lnSpc>
                  <a:spcPts val="3359"/>
                </a:lnSpc>
                <a:buFont typeface="Arial"/>
                <a:buChar char="•"/>
              </a:pPr>
              <a:r>
                <a:rPr lang="en-US" sz="2400" dirty="0">
                  <a:solidFill>
                    <a:srgbClr val="FEFEFE"/>
                  </a:solidFill>
                  <a:latin typeface="Josefin Sans"/>
                  <a:ea typeface="Josefin Sans"/>
                  <a:cs typeface="Josefin Sans"/>
                  <a:sym typeface="Josefin Sans"/>
                </a:rPr>
                <a:t>Thu </a:t>
              </a:r>
              <a:r>
                <a:rPr lang="en-US" sz="2400" dirty="0" err="1">
                  <a:solidFill>
                    <a:srgbClr val="FEFEFE"/>
                  </a:solidFill>
                  <a:latin typeface="Josefin Sans"/>
                  <a:ea typeface="Josefin Sans"/>
                  <a:cs typeface="Josefin Sans"/>
                  <a:sym typeface="Josefin Sans"/>
                </a:rPr>
                <a:t>nhận</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và</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biểu</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diễn</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ảnh</a:t>
              </a:r>
              <a:endParaRPr lang="en-US" sz="2400" dirty="0">
                <a:solidFill>
                  <a:srgbClr val="FEFEFE"/>
                </a:solidFill>
                <a:latin typeface="Josefin Sans"/>
                <a:ea typeface="Josefin Sans"/>
                <a:cs typeface="Josefin Sans"/>
                <a:sym typeface="Josefin Sans"/>
              </a:endParaRPr>
            </a:p>
            <a:p>
              <a:pPr marL="518160" lvl="1" indent="-259080" algn="l">
                <a:lnSpc>
                  <a:spcPts val="3359"/>
                </a:lnSpc>
                <a:buFont typeface="Arial"/>
                <a:buChar char="•"/>
              </a:pPr>
              <a:r>
                <a:rPr lang="en-US" sz="2400" dirty="0" err="1">
                  <a:solidFill>
                    <a:srgbClr val="FEFEFE"/>
                  </a:solidFill>
                  <a:latin typeface="Josefin Sans"/>
                  <a:ea typeface="Josefin Sans"/>
                  <a:cs typeface="Josefin Sans"/>
                  <a:sym typeface="Josefin Sans"/>
                </a:rPr>
                <a:t>Nhận</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diện</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đối</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tượng</a:t>
              </a:r>
              <a:endParaRPr lang="en-US" sz="2400" dirty="0">
                <a:solidFill>
                  <a:srgbClr val="FEFEFE"/>
                </a:solidFill>
                <a:latin typeface="Josefin Sans"/>
                <a:ea typeface="Josefin Sans"/>
                <a:cs typeface="Josefin Sans"/>
                <a:sym typeface="Josefin Sans"/>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948"/>
        </a:solidFill>
        <a:effectLst/>
      </p:bgPr>
    </p:bg>
    <p:spTree>
      <p:nvGrpSpPr>
        <p:cNvPr id="1" name=""/>
        <p:cNvGrpSpPr/>
        <p:nvPr/>
      </p:nvGrpSpPr>
      <p:grpSpPr>
        <a:xfrm>
          <a:off x="0" y="0"/>
          <a:ext cx="0" cy="0"/>
          <a:chOff x="0" y="0"/>
          <a:chExt cx="0" cy="0"/>
        </a:xfrm>
      </p:grpSpPr>
      <p:sp>
        <p:nvSpPr>
          <p:cNvPr id="2" name="Freeform 2"/>
          <p:cNvSpPr/>
          <p:nvPr/>
        </p:nvSpPr>
        <p:spPr>
          <a:xfrm>
            <a:off x="691710" y="1291533"/>
            <a:ext cx="1284727" cy="1161931"/>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182228" y="1393520"/>
            <a:ext cx="5334000" cy="987450"/>
          </a:xfrm>
          <a:prstGeom prst="rect">
            <a:avLst/>
          </a:prstGeom>
        </p:spPr>
        <p:txBody>
          <a:bodyPr wrap="square" lIns="0" tIns="0" rIns="0" bIns="0" rtlCol="0" anchor="t">
            <a:spAutoFit/>
          </a:bodyPr>
          <a:lstStyle/>
          <a:p>
            <a:pPr algn="l">
              <a:lnSpc>
                <a:spcPts val="7680"/>
              </a:lnSpc>
            </a:pPr>
            <a:r>
              <a:rPr lang="en-US" sz="4800" dirty="0" err="1">
                <a:solidFill>
                  <a:srgbClr val="94DDDE"/>
                </a:solidFill>
                <a:latin typeface="Josefin Sans Bold"/>
                <a:ea typeface="Josefin Sans Bold"/>
                <a:cs typeface="Josefin Sans Bold"/>
                <a:sym typeface="Josefin Sans Bold"/>
              </a:rPr>
              <a:t>Cơ</a:t>
            </a:r>
            <a:r>
              <a:rPr lang="en-US" sz="4800" dirty="0">
                <a:solidFill>
                  <a:srgbClr val="94DDDE"/>
                </a:solidFill>
                <a:latin typeface="Josefin Sans Bold"/>
                <a:ea typeface="Josefin Sans Bold"/>
                <a:cs typeface="Josefin Sans Bold"/>
                <a:sym typeface="Josefin Sans Bold"/>
              </a:rPr>
              <a:t> </a:t>
            </a:r>
            <a:r>
              <a:rPr lang="en-US" sz="4800" dirty="0" err="1">
                <a:solidFill>
                  <a:srgbClr val="94DDDE"/>
                </a:solidFill>
                <a:latin typeface="Josefin Sans Bold"/>
                <a:ea typeface="Josefin Sans Bold"/>
                <a:cs typeface="Josefin Sans Bold"/>
                <a:sym typeface="Josefin Sans Bold"/>
              </a:rPr>
              <a:t>sở</a:t>
            </a:r>
            <a:r>
              <a:rPr lang="en-US" sz="4800" dirty="0">
                <a:solidFill>
                  <a:srgbClr val="94DDDE"/>
                </a:solidFill>
                <a:latin typeface="Josefin Sans Bold"/>
                <a:ea typeface="Josefin Sans Bold"/>
                <a:cs typeface="Josefin Sans Bold"/>
                <a:sym typeface="Josefin Sans Bold"/>
              </a:rPr>
              <a:t> </a:t>
            </a:r>
            <a:r>
              <a:rPr lang="en-US" sz="4800" dirty="0" err="1">
                <a:solidFill>
                  <a:srgbClr val="94DDDE"/>
                </a:solidFill>
                <a:latin typeface="Josefin Sans Bold"/>
                <a:ea typeface="Josefin Sans Bold"/>
                <a:cs typeface="Josefin Sans Bold"/>
                <a:sym typeface="Josefin Sans Bold"/>
              </a:rPr>
              <a:t>lý</a:t>
            </a:r>
            <a:r>
              <a:rPr lang="en-US" sz="4800" dirty="0">
                <a:solidFill>
                  <a:srgbClr val="94DDDE"/>
                </a:solidFill>
                <a:latin typeface="Josefin Sans Bold"/>
                <a:ea typeface="Josefin Sans Bold"/>
                <a:cs typeface="Josefin Sans Bold"/>
                <a:sym typeface="Josefin Sans Bold"/>
              </a:rPr>
              <a:t> </a:t>
            </a:r>
            <a:r>
              <a:rPr lang="en-US" sz="4800" dirty="0" err="1">
                <a:solidFill>
                  <a:srgbClr val="94DDDE"/>
                </a:solidFill>
                <a:latin typeface="Josefin Sans Bold"/>
                <a:ea typeface="Josefin Sans Bold"/>
                <a:cs typeface="Josefin Sans Bold"/>
                <a:sym typeface="Josefin Sans Bold"/>
              </a:rPr>
              <a:t>thuyết</a:t>
            </a:r>
            <a:endParaRPr lang="en-US" sz="4800" dirty="0">
              <a:solidFill>
                <a:srgbClr val="94DDDE"/>
              </a:solidFill>
              <a:latin typeface="Josefin Sans Bold"/>
              <a:ea typeface="Josefin Sans Bold"/>
              <a:cs typeface="Josefin Sans Bold"/>
              <a:sym typeface="Josefin Sans Bold"/>
            </a:endParaRPr>
          </a:p>
        </p:txBody>
      </p:sp>
      <p:grpSp>
        <p:nvGrpSpPr>
          <p:cNvPr id="4" name="Group 4"/>
          <p:cNvGrpSpPr/>
          <p:nvPr/>
        </p:nvGrpSpPr>
        <p:grpSpPr>
          <a:xfrm>
            <a:off x="1999475" y="2488363"/>
            <a:ext cx="10713937" cy="1988989"/>
            <a:chOff x="0" y="-57151"/>
            <a:chExt cx="14285250" cy="2651985"/>
          </a:xfrm>
        </p:grpSpPr>
        <p:sp>
          <p:nvSpPr>
            <p:cNvPr id="5" name="TextBox 5"/>
            <p:cNvSpPr txBox="1"/>
            <p:nvPr/>
          </p:nvSpPr>
          <p:spPr>
            <a:xfrm>
              <a:off x="0" y="-57151"/>
              <a:ext cx="14285250" cy="643765"/>
            </a:xfrm>
            <a:prstGeom prst="rect">
              <a:avLst/>
            </a:prstGeom>
          </p:spPr>
          <p:txBody>
            <a:bodyPr lIns="0" tIns="0" rIns="0" bIns="0" rtlCol="0" anchor="t">
              <a:spAutoFit/>
            </a:bodyPr>
            <a:lstStyle/>
            <a:p>
              <a:pPr>
                <a:lnSpc>
                  <a:spcPts val="3919"/>
                </a:lnSpc>
              </a:pPr>
              <a:r>
                <a:rPr lang="en-US" sz="2800" dirty="0">
                  <a:solidFill>
                    <a:srgbClr val="94DDDE"/>
                  </a:solidFill>
                  <a:latin typeface="Josefin Sans Bold"/>
                  <a:ea typeface="Josefin Sans Bold"/>
                  <a:cs typeface="Josefin Sans Bold"/>
                  <a:sym typeface="Josefin Sans Bold"/>
                </a:rPr>
                <a:t>Convolutional Neural Networks (CNN)</a:t>
              </a:r>
              <a:endParaRPr lang="en-US" sz="2800" dirty="0">
                <a:solidFill>
                  <a:srgbClr val="94DDDE"/>
                </a:solidFill>
                <a:latin typeface="Josefin Sans Bold"/>
                <a:ea typeface="Josefin Sans Bold"/>
                <a:cs typeface="Josefin Sans Bold"/>
                <a:sym typeface="Josefin Sans Bold"/>
              </a:endParaRPr>
            </a:p>
          </p:txBody>
        </p:sp>
        <p:sp>
          <p:nvSpPr>
            <p:cNvPr id="6" name="TextBox 6"/>
            <p:cNvSpPr txBox="1"/>
            <p:nvPr/>
          </p:nvSpPr>
          <p:spPr>
            <a:xfrm>
              <a:off x="0" y="872996"/>
              <a:ext cx="14285250" cy="1721838"/>
            </a:xfrm>
            <a:prstGeom prst="rect">
              <a:avLst/>
            </a:prstGeom>
          </p:spPr>
          <p:txBody>
            <a:bodyPr lIns="0" tIns="0" rIns="0" bIns="0" rtlCol="0" anchor="t">
              <a:spAutoFit/>
            </a:bodyPr>
            <a:lstStyle/>
            <a:p>
              <a:pPr>
                <a:lnSpc>
                  <a:spcPts val="3359"/>
                </a:lnSpc>
              </a:pPr>
              <a:r>
                <a:rPr lang="vi-VN" sz="2400" dirty="0">
                  <a:solidFill>
                    <a:srgbClr val="FEFEFE"/>
                  </a:solidFill>
                  <a:latin typeface="Josefin Sans"/>
                  <a:ea typeface="Josefin Sans"/>
                  <a:cs typeface="Josefin Sans"/>
                  <a:sym typeface="Josefin Sans"/>
                </a:rPr>
                <a:t>CNN:  Là một loại mạng nơ-ron nhân tạo chuyên dùng cho xử lý ảnh, được thiết kế để tự động và thích ứng trích xuất các đặc trưng quan trọng từ dữ liệu hình ảnh.</a:t>
              </a:r>
              <a:endParaRPr lang="en-US" sz="2400" dirty="0">
                <a:solidFill>
                  <a:srgbClr val="FEFEFE"/>
                </a:solidFill>
                <a:latin typeface="Josefin Sans"/>
                <a:ea typeface="Josefin Sans"/>
                <a:cs typeface="Josefin Sans"/>
                <a:sym typeface="Josefin Sans"/>
              </a:endParaRPr>
            </a:p>
          </p:txBody>
        </p:sp>
      </p:grpSp>
      <p:grpSp>
        <p:nvGrpSpPr>
          <p:cNvPr id="10" name="Group 10"/>
          <p:cNvGrpSpPr/>
          <p:nvPr/>
        </p:nvGrpSpPr>
        <p:grpSpPr>
          <a:xfrm>
            <a:off x="1679904" y="6030344"/>
            <a:ext cx="11353078" cy="2210220"/>
            <a:chOff x="-426093" y="2574314"/>
            <a:chExt cx="15137436" cy="2946960"/>
          </a:xfrm>
        </p:grpSpPr>
        <p:sp>
          <p:nvSpPr>
            <p:cNvPr id="11" name="TextBox 11"/>
            <p:cNvSpPr txBox="1"/>
            <p:nvPr/>
          </p:nvSpPr>
          <p:spPr>
            <a:xfrm>
              <a:off x="0" y="2574314"/>
              <a:ext cx="14711343" cy="643765"/>
            </a:xfrm>
            <a:prstGeom prst="rect">
              <a:avLst/>
            </a:prstGeom>
          </p:spPr>
          <p:txBody>
            <a:bodyPr lIns="0" tIns="0" rIns="0" bIns="0" rtlCol="0" anchor="t">
              <a:spAutoFit/>
            </a:bodyPr>
            <a:lstStyle/>
            <a:p>
              <a:pPr>
                <a:lnSpc>
                  <a:spcPts val="3919"/>
                </a:lnSpc>
              </a:pPr>
              <a:r>
                <a:rPr lang="en-US" sz="2800" dirty="0" err="1" smtClean="0">
                  <a:solidFill>
                    <a:srgbClr val="94DDDE"/>
                  </a:solidFill>
                  <a:latin typeface="Josefin Sans Bold"/>
                  <a:ea typeface="Josefin Sans Bold"/>
                  <a:cs typeface="Josefin Sans Bold"/>
                  <a:sym typeface="Josefin Sans Bold"/>
                </a:rPr>
                <a:t>Thư</a:t>
              </a:r>
              <a:r>
                <a:rPr lang="en-US" sz="2800" dirty="0" smtClean="0">
                  <a:solidFill>
                    <a:srgbClr val="94DDDE"/>
                  </a:solidFill>
                  <a:latin typeface="Josefin Sans Bold"/>
                  <a:ea typeface="Josefin Sans Bold"/>
                  <a:cs typeface="Josefin Sans Bold"/>
                  <a:sym typeface="Josefin Sans Bold"/>
                </a:rPr>
                <a:t> </a:t>
              </a:r>
              <a:r>
                <a:rPr lang="en-US" sz="2800" dirty="0" err="1" smtClean="0">
                  <a:solidFill>
                    <a:srgbClr val="94DDDE"/>
                  </a:solidFill>
                  <a:latin typeface="Josefin Sans Bold"/>
                  <a:ea typeface="Josefin Sans Bold"/>
                  <a:cs typeface="Josefin Sans Bold"/>
                  <a:sym typeface="Josefin Sans Bold"/>
                </a:rPr>
                <a:t>viện</a:t>
              </a:r>
              <a:r>
                <a:rPr lang="en-US" sz="2800" dirty="0" smtClean="0">
                  <a:solidFill>
                    <a:srgbClr val="94DDDE"/>
                  </a:solidFill>
                  <a:latin typeface="Josefin Sans Bold"/>
                  <a:ea typeface="Josefin Sans Bold"/>
                  <a:cs typeface="Josefin Sans Bold"/>
                  <a:sym typeface="Josefin Sans Bold"/>
                </a:rPr>
                <a:t> </a:t>
              </a:r>
              <a:r>
                <a:rPr lang="en-US" sz="2800" dirty="0" err="1" smtClean="0">
                  <a:solidFill>
                    <a:srgbClr val="94DDDE"/>
                  </a:solidFill>
                  <a:latin typeface="Josefin Sans Bold"/>
                  <a:ea typeface="Josefin Sans Bold"/>
                  <a:cs typeface="Josefin Sans Bold"/>
                  <a:sym typeface="Josefin Sans Bold"/>
                </a:rPr>
                <a:t>Keras</a:t>
              </a:r>
              <a:endParaRPr lang="en-US" sz="2800" dirty="0">
                <a:solidFill>
                  <a:srgbClr val="94DDDE"/>
                </a:solidFill>
                <a:latin typeface="Josefin Sans Bold"/>
                <a:ea typeface="Josefin Sans Bold"/>
                <a:cs typeface="Josefin Sans Bold"/>
                <a:sym typeface="Josefin Sans Bold"/>
              </a:endParaRPr>
            </a:p>
          </p:txBody>
        </p:sp>
        <p:sp>
          <p:nvSpPr>
            <p:cNvPr id="12" name="TextBox 12"/>
            <p:cNvSpPr txBox="1"/>
            <p:nvPr/>
          </p:nvSpPr>
          <p:spPr>
            <a:xfrm>
              <a:off x="-426093" y="3218079"/>
              <a:ext cx="14711343" cy="2303195"/>
            </a:xfrm>
            <a:prstGeom prst="rect">
              <a:avLst/>
            </a:prstGeom>
          </p:spPr>
          <p:txBody>
            <a:bodyPr lIns="0" tIns="0" rIns="0" bIns="0" rtlCol="0" anchor="t">
              <a:spAutoFit/>
            </a:bodyPr>
            <a:lstStyle/>
            <a:p>
              <a:pPr marL="259080" lvl="1">
                <a:lnSpc>
                  <a:spcPts val="3359"/>
                </a:lnSpc>
              </a:pPr>
              <a:r>
                <a:rPr lang="vi-VN" sz="2400" dirty="0">
                  <a:solidFill>
                    <a:srgbClr val="FEFEFE"/>
                  </a:solidFill>
                  <a:latin typeface="Josefin Sans"/>
                  <a:ea typeface="Josefin Sans"/>
                  <a:cs typeface="Josefin Sans"/>
                  <a:sym typeface="Josefin Sans"/>
                </a:rPr>
                <a:t>Keras là một open source cho Neural Network được viết bởi ngôn ngữ Python. Nó là một library được phát triển vào năm 2005 bởi Francois Chollet, là một kỹ sư nghiên cứu Deep Learning. Keras có thể sử dụng chung với các thư viện nổi tiếng như Tensorflow, CNTK, Theano. </a:t>
              </a:r>
              <a:endParaRPr lang="en-US" sz="2400" dirty="0">
                <a:solidFill>
                  <a:srgbClr val="FEFEFE"/>
                </a:solidFill>
                <a:latin typeface="Josefin Sans"/>
                <a:ea typeface="Josefin Sans"/>
                <a:cs typeface="Josefin Sans"/>
                <a:sym typeface="Josefin Sans"/>
              </a:endParaRPr>
            </a:p>
          </p:txBody>
        </p:sp>
      </p:grpSp>
      <p:sp>
        <p:nvSpPr>
          <p:cNvPr id="15" name="TextBox 15"/>
          <p:cNvSpPr txBox="1"/>
          <p:nvPr/>
        </p:nvSpPr>
        <p:spPr>
          <a:xfrm>
            <a:off x="1999475" y="4512251"/>
            <a:ext cx="11033507" cy="827246"/>
          </a:xfrm>
          <a:prstGeom prst="rect">
            <a:avLst/>
          </a:prstGeom>
        </p:spPr>
        <p:txBody>
          <a:bodyPr lIns="0" tIns="0" rIns="0" bIns="0" rtlCol="0" anchor="t">
            <a:spAutoFit/>
          </a:bodyPr>
          <a:lstStyle/>
          <a:p>
            <a:pPr algn="l">
              <a:lnSpc>
                <a:spcPts val="3359"/>
              </a:lnSpc>
            </a:pPr>
            <a:r>
              <a:rPr lang="en-US" sz="2400" dirty="0">
                <a:solidFill>
                  <a:srgbClr val="FEFEFE"/>
                </a:solidFill>
                <a:latin typeface="Josefin Sans"/>
                <a:ea typeface="Josefin Sans"/>
                <a:cs typeface="Josefin Sans"/>
                <a:sym typeface="Josefin Sans"/>
              </a:rPr>
              <a:t>Chi </a:t>
            </a:r>
            <a:r>
              <a:rPr lang="en-US" sz="2400" dirty="0" err="1">
                <a:solidFill>
                  <a:srgbClr val="FEFEFE"/>
                </a:solidFill>
                <a:latin typeface="Josefin Sans"/>
                <a:ea typeface="Josefin Sans"/>
                <a:cs typeface="Josefin Sans"/>
                <a:sym typeface="Josefin Sans"/>
              </a:rPr>
              <a:t>tiết</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các</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thành</a:t>
            </a:r>
            <a:r>
              <a:rPr lang="en-US" sz="2400" dirty="0">
                <a:solidFill>
                  <a:srgbClr val="FEFEFE"/>
                </a:solidFill>
                <a:latin typeface="Josefin Sans"/>
                <a:ea typeface="Josefin Sans"/>
                <a:cs typeface="Josefin Sans"/>
                <a:sym typeface="Josefin Sans"/>
              </a:rPr>
              <a:t> </a:t>
            </a:r>
            <a:r>
              <a:rPr lang="en-US" sz="2400" dirty="0" err="1">
                <a:solidFill>
                  <a:srgbClr val="FEFEFE"/>
                </a:solidFill>
                <a:latin typeface="Josefin Sans"/>
                <a:ea typeface="Josefin Sans"/>
                <a:cs typeface="Josefin Sans"/>
                <a:sym typeface="Josefin Sans"/>
              </a:rPr>
              <a:t>phần</a:t>
            </a:r>
            <a:r>
              <a:rPr lang="en-US" sz="2400" dirty="0">
                <a:solidFill>
                  <a:srgbClr val="FEFEFE"/>
                </a:solidFill>
                <a:latin typeface="Josefin Sans"/>
                <a:ea typeface="Josefin Sans"/>
                <a:cs typeface="Josefin Sans"/>
                <a:sym typeface="Josefin Sans"/>
              </a:rPr>
              <a:t>: Conv2D, MaxPooling2D,Fllatten, Dense, </a:t>
            </a:r>
            <a:r>
              <a:rPr lang="en-US" sz="2400" dirty="0" err="1">
                <a:solidFill>
                  <a:srgbClr val="FEFEFE"/>
                </a:solidFill>
                <a:latin typeface="Josefin Sans"/>
                <a:ea typeface="Josefin Sans"/>
                <a:cs typeface="Josefin Sans"/>
                <a:sym typeface="Josefin Sans"/>
              </a:rPr>
              <a:t>Softmax</a:t>
            </a:r>
            <a:r>
              <a:rPr lang="en-US" sz="2400" dirty="0">
                <a:solidFill>
                  <a:srgbClr val="FEFEFE"/>
                </a:solidFill>
                <a:latin typeface="Josefin Sans"/>
                <a:ea typeface="Josefin Sans"/>
                <a:cs typeface="Josefin Sans"/>
                <a:sym typeface="Josefin Sans"/>
              </a:rPr>
              <a:t>, Dropout</a:t>
            </a:r>
          </a:p>
        </p:txBody>
      </p:sp>
      <p:sp>
        <p:nvSpPr>
          <p:cNvPr id="17" name="Freeform 23"/>
          <p:cNvSpPr/>
          <p:nvPr/>
        </p:nvSpPr>
        <p:spPr>
          <a:xfrm>
            <a:off x="15544800" y="0"/>
            <a:ext cx="2323214" cy="2133600"/>
          </a:xfrm>
          <a:custGeom>
            <a:avLst/>
            <a:gdLst/>
            <a:ahLst/>
            <a:cxnLst/>
            <a:rect l="l" t="t" r="r" b="b"/>
            <a:pathLst>
              <a:path w="3510175" h="2865181">
                <a:moveTo>
                  <a:pt x="0" y="0"/>
                </a:moveTo>
                <a:lnTo>
                  <a:pt x="3510176" y="0"/>
                </a:lnTo>
                <a:lnTo>
                  <a:pt x="3510176" y="2865180"/>
                </a:lnTo>
                <a:lnTo>
                  <a:pt x="0" y="2865180"/>
                </a:lnTo>
                <a:lnTo>
                  <a:pt x="0" y="0"/>
                </a:lnTo>
                <a:close/>
              </a:path>
            </a:pathLst>
          </a:custGeom>
          <a:blipFill>
            <a:blip r:embed="rId4"/>
            <a:stretch>
              <a:fillRect/>
            </a:stretch>
          </a:blipFill>
        </p:spPr>
      </p:sp>
    </p:spTree>
    <p:extLst>
      <p:ext uri="{BB962C8B-B14F-4D97-AF65-F5344CB8AC3E}">
        <p14:creationId xmlns:p14="http://schemas.microsoft.com/office/powerpoint/2010/main" val="3792507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43930" y="-377767"/>
            <a:ext cx="8085151" cy="11042534"/>
            <a:chOff x="0" y="0"/>
            <a:chExt cx="54386208" cy="74279570"/>
          </a:xfrm>
        </p:grpSpPr>
        <p:sp>
          <p:nvSpPr>
            <p:cNvPr id="3" name="Freeform 3"/>
            <p:cNvSpPr/>
            <p:nvPr/>
          </p:nvSpPr>
          <p:spPr>
            <a:xfrm>
              <a:off x="72390" y="72390"/>
              <a:ext cx="54241430" cy="74134789"/>
            </a:xfrm>
            <a:custGeom>
              <a:avLst/>
              <a:gdLst/>
              <a:ahLst/>
              <a:cxnLst/>
              <a:rect l="l" t="t" r="r" b="b"/>
              <a:pathLst>
                <a:path w="54241430" h="74134789">
                  <a:moveTo>
                    <a:pt x="0" y="0"/>
                  </a:moveTo>
                  <a:lnTo>
                    <a:pt x="54241430" y="0"/>
                  </a:lnTo>
                  <a:lnTo>
                    <a:pt x="54241430" y="74134789"/>
                  </a:lnTo>
                  <a:lnTo>
                    <a:pt x="0" y="74134789"/>
                  </a:lnTo>
                  <a:lnTo>
                    <a:pt x="0" y="0"/>
                  </a:lnTo>
                  <a:close/>
                </a:path>
              </a:pathLst>
            </a:custGeom>
            <a:solidFill>
              <a:srgbClr val="F5F2E0"/>
            </a:solidFill>
          </p:spPr>
        </p:sp>
        <p:sp>
          <p:nvSpPr>
            <p:cNvPr id="4" name="Freeform 4"/>
            <p:cNvSpPr/>
            <p:nvPr/>
          </p:nvSpPr>
          <p:spPr>
            <a:xfrm>
              <a:off x="0" y="0"/>
              <a:ext cx="54386206" cy="74279571"/>
            </a:xfrm>
            <a:custGeom>
              <a:avLst/>
              <a:gdLst/>
              <a:ahLst/>
              <a:cxnLst/>
              <a:rect l="l" t="t" r="r" b="b"/>
              <a:pathLst>
                <a:path w="54386206" h="74279571">
                  <a:moveTo>
                    <a:pt x="54241427" y="74134793"/>
                  </a:moveTo>
                  <a:lnTo>
                    <a:pt x="54386206" y="74134793"/>
                  </a:lnTo>
                  <a:lnTo>
                    <a:pt x="54386206" y="74279571"/>
                  </a:lnTo>
                  <a:lnTo>
                    <a:pt x="54241427" y="74279571"/>
                  </a:lnTo>
                  <a:lnTo>
                    <a:pt x="54241427" y="74134793"/>
                  </a:lnTo>
                  <a:close/>
                  <a:moveTo>
                    <a:pt x="0" y="144780"/>
                  </a:moveTo>
                  <a:lnTo>
                    <a:pt x="144780" y="144780"/>
                  </a:lnTo>
                  <a:lnTo>
                    <a:pt x="144780" y="74134793"/>
                  </a:lnTo>
                  <a:lnTo>
                    <a:pt x="0" y="74134793"/>
                  </a:lnTo>
                  <a:lnTo>
                    <a:pt x="0" y="144780"/>
                  </a:lnTo>
                  <a:close/>
                  <a:moveTo>
                    <a:pt x="0" y="74134793"/>
                  </a:moveTo>
                  <a:lnTo>
                    <a:pt x="144780" y="74134793"/>
                  </a:lnTo>
                  <a:lnTo>
                    <a:pt x="144780" y="74279571"/>
                  </a:lnTo>
                  <a:lnTo>
                    <a:pt x="0" y="74279571"/>
                  </a:lnTo>
                  <a:lnTo>
                    <a:pt x="0" y="74134793"/>
                  </a:lnTo>
                  <a:close/>
                  <a:moveTo>
                    <a:pt x="54241427" y="144780"/>
                  </a:moveTo>
                  <a:lnTo>
                    <a:pt x="54386206" y="144780"/>
                  </a:lnTo>
                  <a:lnTo>
                    <a:pt x="54386206" y="74134793"/>
                  </a:lnTo>
                  <a:lnTo>
                    <a:pt x="54241427" y="74134793"/>
                  </a:lnTo>
                  <a:lnTo>
                    <a:pt x="54241427" y="144780"/>
                  </a:lnTo>
                  <a:close/>
                  <a:moveTo>
                    <a:pt x="144780" y="74134793"/>
                  </a:moveTo>
                  <a:lnTo>
                    <a:pt x="54241427" y="74134793"/>
                  </a:lnTo>
                  <a:lnTo>
                    <a:pt x="54241427" y="74279571"/>
                  </a:lnTo>
                  <a:lnTo>
                    <a:pt x="144780" y="74279571"/>
                  </a:lnTo>
                  <a:lnTo>
                    <a:pt x="144780" y="74134793"/>
                  </a:lnTo>
                  <a:close/>
                  <a:moveTo>
                    <a:pt x="54241427" y="0"/>
                  </a:moveTo>
                  <a:lnTo>
                    <a:pt x="54386206" y="0"/>
                  </a:lnTo>
                  <a:lnTo>
                    <a:pt x="54386206" y="144780"/>
                  </a:lnTo>
                  <a:lnTo>
                    <a:pt x="54241427" y="144780"/>
                  </a:lnTo>
                  <a:lnTo>
                    <a:pt x="54241427" y="0"/>
                  </a:lnTo>
                  <a:close/>
                  <a:moveTo>
                    <a:pt x="0" y="0"/>
                  </a:moveTo>
                  <a:lnTo>
                    <a:pt x="144780" y="0"/>
                  </a:lnTo>
                  <a:lnTo>
                    <a:pt x="144780" y="144780"/>
                  </a:lnTo>
                  <a:lnTo>
                    <a:pt x="0" y="144780"/>
                  </a:lnTo>
                  <a:lnTo>
                    <a:pt x="0" y="0"/>
                  </a:lnTo>
                  <a:close/>
                  <a:moveTo>
                    <a:pt x="144780" y="0"/>
                  </a:moveTo>
                  <a:lnTo>
                    <a:pt x="54241427" y="0"/>
                  </a:lnTo>
                  <a:lnTo>
                    <a:pt x="54241427" y="144780"/>
                  </a:lnTo>
                  <a:lnTo>
                    <a:pt x="144780" y="144780"/>
                  </a:lnTo>
                  <a:lnTo>
                    <a:pt x="144780" y="0"/>
                  </a:lnTo>
                  <a:close/>
                </a:path>
              </a:pathLst>
            </a:custGeom>
            <a:solidFill>
              <a:srgbClr val="A6CD70"/>
            </a:solidFill>
          </p:spPr>
        </p:sp>
      </p:grpSp>
      <p:sp>
        <p:nvSpPr>
          <p:cNvPr id="5" name="Freeform 5"/>
          <p:cNvSpPr/>
          <p:nvPr/>
        </p:nvSpPr>
        <p:spPr>
          <a:xfrm>
            <a:off x="8362832" y="715100"/>
            <a:ext cx="1771768" cy="1697517"/>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8847868" y="1154211"/>
            <a:ext cx="592263" cy="777434"/>
          </a:xfrm>
          <a:custGeom>
            <a:avLst/>
            <a:gdLst/>
            <a:ahLst/>
            <a:cxnLst/>
            <a:rect l="l" t="t" r="r" b="b"/>
            <a:pathLst>
              <a:path w="592263" h="777434">
                <a:moveTo>
                  <a:pt x="0" y="0"/>
                </a:moveTo>
                <a:lnTo>
                  <a:pt x="592264" y="0"/>
                </a:lnTo>
                <a:lnTo>
                  <a:pt x="592264" y="777434"/>
                </a:lnTo>
                <a:lnTo>
                  <a:pt x="0" y="77743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615153" y="5948054"/>
            <a:ext cx="5227623" cy="684343"/>
          </a:xfrm>
          <a:custGeom>
            <a:avLst/>
            <a:gdLst/>
            <a:ahLst/>
            <a:cxnLst/>
            <a:rect l="l" t="t" r="r" b="b"/>
            <a:pathLst>
              <a:path w="5227623" h="684343">
                <a:moveTo>
                  <a:pt x="0" y="0"/>
                </a:moveTo>
                <a:lnTo>
                  <a:pt x="5227623" y="0"/>
                </a:lnTo>
                <a:lnTo>
                  <a:pt x="5227623" y="684343"/>
                </a:lnTo>
                <a:lnTo>
                  <a:pt x="0" y="68434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9440132" y="5948054"/>
            <a:ext cx="7350353" cy="3932917"/>
          </a:xfrm>
          <a:custGeom>
            <a:avLst/>
            <a:gdLst/>
            <a:ahLst/>
            <a:cxnLst/>
            <a:rect l="l" t="t" r="r" b="b"/>
            <a:pathLst>
              <a:path w="7350353" h="3932917">
                <a:moveTo>
                  <a:pt x="0" y="0"/>
                </a:moveTo>
                <a:lnTo>
                  <a:pt x="7350353" y="0"/>
                </a:lnTo>
                <a:lnTo>
                  <a:pt x="7350353" y="3932917"/>
                </a:lnTo>
                <a:lnTo>
                  <a:pt x="0" y="3932917"/>
                </a:lnTo>
                <a:lnTo>
                  <a:pt x="0" y="0"/>
                </a:lnTo>
                <a:close/>
              </a:path>
            </a:pathLst>
          </a:custGeom>
          <a:blipFill>
            <a:blip r:embed="rId8"/>
            <a:stretch>
              <a:fillRect l="-5620" r="-5620"/>
            </a:stretch>
          </a:blipFill>
        </p:spPr>
      </p:sp>
      <p:sp>
        <p:nvSpPr>
          <p:cNvPr id="9" name="TextBox 9"/>
          <p:cNvSpPr txBox="1"/>
          <p:nvPr/>
        </p:nvSpPr>
        <p:spPr>
          <a:xfrm>
            <a:off x="231204" y="3045691"/>
            <a:ext cx="6715897" cy="1063753"/>
          </a:xfrm>
          <a:prstGeom prst="rect">
            <a:avLst/>
          </a:prstGeom>
        </p:spPr>
        <p:txBody>
          <a:bodyPr lIns="0" tIns="0" rIns="0" bIns="0" rtlCol="0" anchor="t">
            <a:spAutoFit/>
          </a:bodyPr>
          <a:lstStyle/>
          <a:p>
            <a:pPr algn="ctr">
              <a:lnSpc>
                <a:spcPts val="8910"/>
              </a:lnSpc>
            </a:pPr>
            <a:r>
              <a:rPr lang="en-US" sz="5400" b="1" dirty="0" err="1">
                <a:solidFill>
                  <a:srgbClr val="2E2E2E"/>
                </a:solidFill>
                <a:latin typeface="Josefin Sans" panose="020B0604020202020204" charset="0"/>
                <a:ea typeface="Cabin"/>
                <a:cs typeface="Cabin"/>
                <a:sym typeface="Cabin"/>
              </a:rPr>
              <a:t>Triển</a:t>
            </a:r>
            <a:r>
              <a:rPr lang="en-US" sz="5400" b="1" dirty="0">
                <a:solidFill>
                  <a:srgbClr val="2E2E2E"/>
                </a:solidFill>
                <a:latin typeface="Josefin Sans" panose="020B0604020202020204" charset="0"/>
                <a:ea typeface="Cabin"/>
                <a:cs typeface="Cabin"/>
                <a:sym typeface="Cabin"/>
              </a:rPr>
              <a:t> </a:t>
            </a:r>
            <a:r>
              <a:rPr lang="en-US" sz="5400" b="1" dirty="0" err="1">
                <a:solidFill>
                  <a:srgbClr val="2E2E2E"/>
                </a:solidFill>
                <a:latin typeface="Josefin Sans" panose="020B0604020202020204" charset="0"/>
                <a:ea typeface="Cabin"/>
                <a:cs typeface="Cabin"/>
                <a:sym typeface="Cabin"/>
              </a:rPr>
              <a:t>khai</a:t>
            </a:r>
            <a:r>
              <a:rPr lang="en-US" sz="5400" b="1" dirty="0">
                <a:solidFill>
                  <a:srgbClr val="2E2E2E"/>
                </a:solidFill>
                <a:latin typeface="Josefin Sans" panose="020B0604020202020204" charset="0"/>
                <a:ea typeface="Cabin"/>
                <a:cs typeface="Cabin"/>
                <a:sym typeface="Cabin"/>
              </a:rPr>
              <a:t> </a:t>
            </a:r>
            <a:r>
              <a:rPr lang="en-US" sz="5400" b="1" dirty="0" err="1">
                <a:solidFill>
                  <a:srgbClr val="2E2E2E"/>
                </a:solidFill>
                <a:latin typeface="Josefin Sans" panose="020B0604020202020204" charset="0"/>
                <a:ea typeface="Cabin"/>
                <a:cs typeface="Cabin"/>
                <a:sym typeface="Cabin"/>
              </a:rPr>
              <a:t>đề</a:t>
            </a:r>
            <a:r>
              <a:rPr lang="en-US" sz="5400" b="1" dirty="0">
                <a:solidFill>
                  <a:srgbClr val="2E2E2E"/>
                </a:solidFill>
                <a:latin typeface="Josefin Sans" panose="020B0604020202020204" charset="0"/>
                <a:ea typeface="Cabin"/>
                <a:cs typeface="Cabin"/>
                <a:sym typeface="Cabin"/>
              </a:rPr>
              <a:t> </a:t>
            </a:r>
            <a:r>
              <a:rPr lang="en-US" sz="5400" b="1" dirty="0" err="1">
                <a:solidFill>
                  <a:srgbClr val="2E2E2E"/>
                </a:solidFill>
                <a:latin typeface="Josefin Sans" panose="020B0604020202020204" charset="0"/>
                <a:ea typeface="Cabin"/>
                <a:cs typeface="Cabin"/>
                <a:sym typeface="Cabin"/>
              </a:rPr>
              <a:t>tài</a:t>
            </a:r>
            <a:endParaRPr lang="en-US" sz="5400" b="1" dirty="0">
              <a:solidFill>
                <a:srgbClr val="2E2E2E"/>
              </a:solidFill>
              <a:latin typeface="Josefin Sans" panose="020B0604020202020204" charset="0"/>
              <a:ea typeface="Cabin"/>
              <a:cs typeface="Cabin"/>
              <a:sym typeface="Cabin"/>
            </a:endParaRPr>
          </a:p>
        </p:txBody>
      </p:sp>
      <p:sp>
        <p:nvSpPr>
          <p:cNvPr id="10" name="TextBox 10"/>
          <p:cNvSpPr txBox="1"/>
          <p:nvPr/>
        </p:nvSpPr>
        <p:spPr>
          <a:xfrm>
            <a:off x="10363861" y="1295278"/>
            <a:ext cx="7007825" cy="495300"/>
          </a:xfrm>
          <a:prstGeom prst="rect">
            <a:avLst/>
          </a:prstGeom>
        </p:spPr>
        <p:txBody>
          <a:bodyPr lIns="0" tIns="0" rIns="0" bIns="0" rtlCol="0" anchor="t">
            <a:spAutoFit/>
          </a:bodyPr>
          <a:lstStyle/>
          <a:p>
            <a:pPr marL="0" lvl="0" indent="0" algn="l">
              <a:lnSpc>
                <a:spcPts val="3960"/>
              </a:lnSpc>
              <a:spcBef>
                <a:spcPct val="0"/>
              </a:spcBef>
            </a:pPr>
            <a:r>
              <a:rPr lang="en-US" sz="3300">
                <a:solidFill>
                  <a:srgbClr val="FEFEFE"/>
                </a:solidFill>
                <a:latin typeface="Cabin Medium"/>
                <a:ea typeface="Cabin Medium"/>
                <a:cs typeface="Cabin Medium"/>
                <a:sym typeface="Cabin Medium"/>
              </a:rPr>
              <a:t>1.Thu thập dữ liệu và chuẩn bị dữ liệu</a:t>
            </a:r>
          </a:p>
        </p:txBody>
      </p:sp>
      <p:sp>
        <p:nvSpPr>
          <p:cNvPr id="11" name="TextBox 11"/>
          <p:cNvSpPr txBox="1"/>
          <p:nvPr/>
        </p:nvSpPr>
        <p:spPr>
          <a:xfrm>
            <a:off x="10363861" y="4681118"/>
            <a:ext cx="7007825" cy="390525"/>
          </a:xfrm>
          <a:prstGeom prst="rect">
            <a:avLst/>
          </a:prstGeom>
        </p:spPr>
        <p:txBody>
          <a:bodyPr lIns="0" tIns="0" rIns="0" bIns="0" rtlCol="0" anchor="t">
            <a:spAutoFit/>
          </a:bodyPr>
          <a:lstStyle/>
          <a:p>
            <a:pPr marL="0" lvl="0" indent="0" algn="l">
              <a:lnSpc>
                <a:spcPts val="3120"/>
              </a:lnSpc>
              <a:spcBef>
                <a:spcPct val="0"/>
              </a:spcBef>
            </a:pPr>
            <a:endParaRPr/>
          </a:p>
        </p:txBody>
      </p:sp>
      <p:sp>
        <p:nvSpPr>
          <p:cNvPr id="12" name="TextBox 12"/>
          <p:cNvSpPr txBox="1"/>
          <p:nvPr/>
        </p:nvSpPr>
        <p:spPr>
          <a:xfrm>
            <a:off x="8523818" y="2412618"/>
            <a:ext cx="8847868" cy="3907480"/>
          </a:xfrm>
          <a:prstGeom prst="rect">
            <a:avLst/>
          </a:prstGeom>
        </p:spPr>
        <p:txBody>
          <a:bodyPr lIns="0" tIns="0" rIns="0" bIns="0" rtlCol="0" anchor="t">
            <a:spAutoFit/>
          </a:bodyPr>
          <a:lstStyle/>
          <a:p>
            <a:pPr>
              <a:lnSpc>
                <a:spcPts val="3359"/>
              </a:lnSpc>
            </a:pPr>
            <a:r>
              <a:rPr lang="en-US" sz="2400" dirty="0">
                <a:solidFill>
                  <a:srgbClr val="FEFEFE"/>
                </a:solidFill>
                <a:latin typeface="Josefin Sans Bold"/>
                <a:ea typeface="Josefin Sans Bold"/>
                <a:cs typeface="Josefin Sans Bold"/>
                <a:sym typeface="Josefin Sans Bold"/>
              </a:rPr>
              <a:t>-</a:t>
            </a:r>
            <a:r>
              <a:rPr lang="en-US" sz="2400" dirty="0" err="1">
                <a:solidFill>
                  <a:srgbClr val="FEFEFE"/>
                </a:solidFill>
                <a:latin typeface="Josefin Sans Bold"/>
                <a:ea typeface="Josefin Sans Bold"/>
                <a:cs typeface="Josefin Sans Bold"/>
                <a:sym typeface="Josefin Sans Bold"/>
              </a:rPr>
              <a:t>Hơn</a:t>
            </a:r>
            <a:r>
              <a:rPr lang="en-US" sz="2400" dirty="0">
                <a:solidFill>
                  <a:srgbClr val="FEFEFE"/>
                </a:solidFill>
                <a:latin typeface="Josefin Sans Bold"/>
                <a:ea typeface="Josefin Sans Bold"/>
                <a:cs typeface="Josefin Sans Bold"/>
                <a:sym typeface="Josefin Sans Bold"/>
              </a:rPr>
              <a:t> 50.000 </a:t>
            </a:r>
            <a:r>
              <a:rPr lang="en-US" sz="2400" dirty="0" err="1">
                <a:solidFill>
                  <a:srgbClr val="FEFEFE"/>
                </a:solidFill>
                <a:latin typeface="Josefin Sans Bold"/>
                <a:ea typeface="Josefin Sans Bold"/>
                <a:cs typeface="Josefin Sans Bold"/>
                <a:sym typeface="Josefin Sans Bold"/>
              </a:rPr>
              <a:t>hình</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ảnh</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về</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các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biển</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báo</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giao</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thông</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khác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nhau</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tạo</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nên</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tập</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dữ</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liệu</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hình</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ảnh</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giới</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hạn</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tốc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độ</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lối</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băng</a:t>
            </a:r>
            <a:r>
              <a:rPr lang="en-US" sz="2400" dirty="0">
                <a:solidFill>
                  <a:srgbClr val="FEFEFE"/>
                </a:solidFill>
                <a:latin typeface="Josefin Sans Bold"/>
                <a:ea typeface="Josefin Sans Bold"/>
                <a:cs typeface="Josefin Sans Bold"/>
                <a:sym typeface="Josefin Sans Bold"/>
              </a:rPr>
              <a:t> qua, </a:t>
            </a:r>
            <a:r>
              <a:rPr lang="en-US" sz="2400" dirty="0" err="1">
                <a:solidFill>
                  <a:srgbClr val="FEFEFE"/>
                </a:solidFill>
                <a:latin typeface="Josefin Sans Bold"/>
                <a:ea typeface="Josefin Sans Bold"/>
                <a:cs typeface="Josefin Sans Bold"/>
                <a:sym typeface="Josefin Sans Bold"/>
              </a:rPr>
              <a:t>tín</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hiệu</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giao</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thông</a:t>
            </a:r>
            <a:endParaRPr lang="en-US" sz="2400" dirty="0">
              <a:solidFill>
                <a:srgbClr val="FEFEFE"/>
              </a:solidFill>
              <a:latin typeface="Josefin Sans Bold"/>
              <a:ea typeface="Josefin Sans Bold"/>
              <a:cs typeface="Josefin Sans Bold"/>
              <a:sym typeface="Josefin Sans Bold"/>
            </a:endParaRPr>
          </a:p>
          <a:p>
            <a:pPr marL="518160" lvl="1" indent="-259080">
              <a:lnSpc>
                <a:spcPts val="3359"/>
              </a:lnSpc>
              <a:buFont typeface="Arial"/>
              <a:buChar char="•"/>
            </a:pPr>
            <a:r>
              <a:rPr lang="en-US" sz="2400" dirty="0" err="1">
                <a:solidFill>
                  <a:srgbClr val="FEFEFE"/>
                </a:solidFill>
                <a:latin typeface="Josefin Sans Bold"/>
                <a:ea typeface="Josefin Sans Bold"/>
                <a:cs typeface="Josefin Sans Bold"/>
                <a:sym typeface="Josefin Sans Bold"/>
              </a:rPr>
              <a:t>Nó</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có</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hai</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thư</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mục</a:t>
            </a:r>
            <a:r>
              <a:rPr lang="en-US" sz="2400" dirty="0">
                <a:solidFill>
                  <a:srgbClr val="FEFEFE"/>
                </a:solidFill>
                <a:latin typeface="Josefin Sans Bold"/>
                <a:ea typeface="Josefin Sans Bold"/>
                <a:cs typeface="Josefin Sans Bold"/>
                <a:sym typeface="Josefin Sans Bold"/>
              </a:rPr>
              <a:t>: train </a:t>
            </a:r>
            <a:r>
              <a:rPr lang="en-US" sz="2400" dirty="0" err="1">
                <a:solidFill>
                  <a:srgbClr val="FEFEFE"/>
                </a:solidFill>
                <a:latin typeface="Josefin Sans Bold"/>
                <a:ea typeface="Josefin Sans Bold"/>
                <a:cs typeface="Josefin Sans Bold"/>
                <a:sym typeface="Josefin Sans Bold"/>
              </a:rPr>
              <a:t>và</a:t>
            </a:r>
            <a:r>
              <a:rPr lang="en-US" sz="2400" dirty="0">
                <a:solidFill>
                  <a:srgbClr val="FEFEFE"/>
                </a:solidFill>
                <a:latin typeface="Josefin Sans Bold"/>
                <a:ea typeface="Josefin Sans Bold"/>
                <a:cs typeface="Josefin Sans Bold"/>
                <a:sym typeface="Josefin Sans Bold"/>
              </a:rPr>
              <a:t> test, </a:t>
            </a:r>
            <a:r>
              <a:rPr lang="en-US" sz="2400" dirty="0" err="1">
                <a:solidFill>
                  <a:srgbClr val="FEFEFE"/>
                </a:solidFill>
                <a:latin typeface="Josefin Sans Bold"/>
                <a:ea typeface="Josefin Sans Bold"/>
                <a:cs typeface="Josefin Sans Bold"/>
                <a:sym typeface="Josefin Sans Bold"/>
              </a:rPr>
              <a:t>với</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thư</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mục</a:t>
            </a:r>
            <a:r>
              <a:rPr lang="en-US" sz="2400" dirty="0">
                <a:solidFill>
                  <a:srgbClr val="FEFEFE"/>
                </a:solidFill>
                <a:latin typeface="Josefin Sans Bold"/>
                <a:ea typeface="Josefin Sans Bold"/>
                <a:cs typeface="Josefin Sans Bold"/>
                <a:sym typeface="Josefin Sans Bold"/>
              </a:rPr>
              <a:t> train </a:t>
            </a:r>
            <a:r>
              <a:rPr lang="en-US" sz="2400" dirty="0" err="1">
                <a:solidFill>
                  <a:srgbClr val="FEFEFE"/>
                </a:solidFill>
                <a:latin typeface="Josefin Sans Bold"/>
                <a:ea typeface="Josefin Sans Bold"/>
                <a:cs typeface="Josefin Sans Bold"/>
                <a:sym typeface="Josefin Sans Bold"/>
              </a:rPr>
              <a:t>bao</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gồm</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các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lớp</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và</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mỗi</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danh</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mục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chứa</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đồ</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họa</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khác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nhau</a:t>
            </a:r>
            <a:endParaRPr lang="en-US" sz="2400" dirty="0">
              <a:solidFill>
                <a:srgbClr val="FEFEFE"/>
              </a:solidFill>
              <a:latin typeface="Josefin Sans Bold"/>
              <a:ea typeface="Josefin Sans Bold"/>
              <a:cs typeface="Josefin Sans Bold"/>
              <a:sym typeface="Josefin Sans Bold"/>
            </a:endParaRPr>
          </a:p>
          <a:p>
            <a:pPr marL="518160" lvl="1" indent="-259080">
              <a:lnSpc>
                <a:spcPts val="3359"/>
              </a:lnSpc>
              <a:buFont typeface="Arial"/>
              <a:buChar char="•"/>
            </a:pPr>
            <a:r>
              <a:rPr lang="en-US" sz="2400" dirty="0" err="1">
                <a:solidFill>
                  <a:srgbClr val="FEFEFE"/>
                </a:solidFill>
                <a:latin typeface="Josefin Sans Bold"/>
                <a:ea typeface="Josefin Sans Bold"/>
                <a:cs typeface="Josefin Sans Bold"/>
                <a:sym typeface="Josefin Sans Bold"/>
              </a:rPr>
              <a:t>Mỗi</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thư</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mục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trong</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số</a:t>
            </a:r>
            <a:r>
              <a:rPr lang="en-US" sz="2400" dirty="0">
                <a:solidFill>
                  <a:srgbClr val="FEFEFE"/>
                </a:solidFill>
                <a:latin typeface="Josefin Sans Bold"/>
                <a:ea typeface="Josefin Sans Bold"/>
                <a:cs typeface="Josefin Sans Bold"/>
                <a:sym typeface="Josefin Sans Bold"/>
              </a:rPr>
              <a:t> 43 </a:t>
            </a:r>
            <a:r>
              <a:rPr lang="en-US" sz="2400" dirty="0" err="1">
                <a:solidFill>
                  <a:srgbClr val="FEFEFE"/>
                </a:solidFill>
                <a:latin typeface="Josefin Sans Bold"/>
                <a:ea typeface="Josefin Sans Bold"/>
                <a:cs typeface="Josefin Sans Bold"/>
                <a:sym typeface="Josefin Sans Bold"/>
              </a:rPr>
              <a:t>thư</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mục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trong</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thư</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mục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dữ</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liệu</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của</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đại</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diện</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cho</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một</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lớp</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khác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nhau</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Kích</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thước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của</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thư</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mục</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nằm</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trong</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khoảng</a:t>
            </a:r>
            <a:r>
              <a:rPr lang="en-US" sz="2400" dirty="0">
                <a:solidFill>
                  <a:srgbClr val="FEFEFE"/>
                </a:solidFill>
                <a:latin typeface="Josefin Sans Bold"/>
                <a:ea typeface="Josefin Sans Bold"/>
                <a:cs typeface="Josefin Sans Bold"/>
                <a:sym typeface="Josefin Sans Bold"/>
              </a:rPr>
              <a:t> </a:t>
            </a:r>
            <a:r>
              <a:rPr lang="en-US" sz="2400" dirty="0" err="1">
                <a:solidFill>
                  <a:srgbClr val="FEFEFE"/>
                </a:solidFill>
                <a:latin typeface="Josefin Sans Bold"/>
                <a:ea typeface="Josefin Sans Bold"/>
                <a:cs typeface="Josefin Sans Bold"/>
                <a:sym typeface="Josefin Sans Bold"/>
              </a:rPr>
              <a:t>từ</a:t>
            </a:r>
            <a:r>
              <a:rPr lang="en-US" sz="2400" dirty="0">
                <a:solidFill>
                  <a:srgbClr val="FEFEFE"/>
                </a:solidFill>
                <a:latin typeface="Josefin Sans Bold"/>
                <a:ea typeface="Josefin Sans Bold"/>
                <a:cs typeface="Josefin Sans Bold"/>
                <a:sym typeface="Josefin Sans Bold"/>
              </a:rPr>
              <a:t> 0 </a:t>
            </a:r>
            <a:r>
              <a:rPr lang="en-US" sz="2400" dirty="0" err="1">
                <a:solidFill>
                  <a:srgbClr val="FEFEFE"/>
                </a:solidFill>
                <a:latin typeface="Josefin Sans Bold"/>
                <a:ea typeface="Josefin Sans Bold"/>
                <a:cs typeface="Josefin Sans Bold"/>
                <a:sym typeface="Josefin Sans Bold"/>
              </a:rPr>
              <a:t>đến</a:t>
            </a:r>
            <a:r>
              <a:rPr lang="en-US" sz="2400" dirty="0">
                <a:solidFill>
                  <a:srgbClr val="FEFEFE"/>
                </a:solidFill>
                <a:latin typeface="Josefin Sans Bold"/>
                <a:ea typeface="Josefin Sans Bold"/>
                <a:cs typeface="Josefin Sans Bold"/>
                <a:sym typeface="Josefin Sans Bold"/>
              </a:rPr>
              <a:t> 42</a:t>
            </a:r>
          </a:p>
          <a:p>
            <a:pPr>
              <a:lnSpc>
                <a:spcPts val="3359"/>
              </a:lnSpc>
              <a:spcBef>
                <a:spcPct val="0"/>
              </a:spcBef>
            </a:pPr>
            <a:endParaRPr lang="en-US" sz="2400" dirty="0">
              <a:solidFill>
                <a:srgbClr val="FEFEFE"/>
              </a:solidFill>
              <a:latin typeface="Josefin Sans Bold"/>
              <a:ea typeface="Josefin Sans Bold"/>
              <a:cs typeface="Josefin Sans Bold"/>
              <a:sym typeface="Josefin Sans Bo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Group 2"/>
          <p:cNvGrpSpPr/>
          <p:nvPr/>
        </p:nvGrpSpPr>
        <p:grpSpPr>
          <a:xfrm>
            <a:off x="-643930" y="-377767"/>
            <a:ext cx="8085151" cy="11042534"/>
            <a:chOff x="0" y="0"/>
            <a:chExt cx="54386208" cy="74279570"/>
          </a:xfrm>
        </p:grpSpPr>
        <p:sp>
          <p:nvSpPr>
            <p:cNvPr id="3" name="Freeform 3"/>
            <p:cNvSpPr/>
            <p:nvPr/>
          </p:nvSpPr>
          <p:spPr>
            <a:xfrm>
              <a:off x="72390" y="72390"/>
              <a:ext cx="54241430" cy="74134789"/>
            </a:xfrm>
            <a:custGeom>
              <a:avLst/>
              <a:gdLst/>
              <a:ahLst/>
              <a:cxnLst/>
              <a:rect l="l" t="t" r="r" b="b"/>
              <a:pathLst>
                <a:path w="54241430" h="74134789">
                  <a:moveTo>
                    <a:pt x="0" y="0"/>
                  </a:moveTo>
                  <a:lnTo>
                    <a:pt x="54241430" y="0"/>
                  </a:lnTo>
                  <a:lnTo>
                    <a:pt x="54241430" y="74134789"/>
                  </a:lnTo>
                  <a:lnTo>
                    <a:pt x="0" y="74134789"/>
                  </a:lnTo>
                  <a:lnTo>
                    <a:pt x="0" y="0"/>
                  </a:lnTo>
                  <a:close/>
                </a:path>
              </a:pathLst>
            </a:custGeom>
            <a:solidFill>
              <a:srgbClr val="F5F2E0"/>
            </a:solidFill>
          </p:spPr>
        </p:sp>
        <p:sp>
          <p:nvSpPr>
            <p:cNvPr id="4" name="Freeform 4"/>
            <p:cNvSpPr/>
            <p:nvPr/>
          </p:nvSpPr>
          <p:spPr>
            <a:xfrm>
              <a:off x="0" y="0"/>
              <a:ext cx="54386206" cy="74279571"/>
            </a:xfrm>
            <a:custGeom>
              <a:avLst/>
              <a:gdLst/>
              <a:ahLst/>
              <a:cxnLst/>
              <a:rect l="l" t="t" r="r" b="b"/>
              <a:pathLst>
                <a:path w="54386206" h="74279571">
                  <a:moveTo>
                    <a:pt x="54241427" y="74134793"/>
                  </a:moveTo>
                  <a:lnTo>
                    <a:pt x="54386206" y="74134793"/>
                  </a:lnTo>
                  <a:lnTo>
                    <a:pt x="54386206" y="74279571"/>
                  </a:lnTo>
                  <a:lnTo>
                    <a:pt x="54241427" y="74279571"/>
                  </a:lnTo>
                  <a:lnTo>
                    <a:pt x="54241427" y="74134793"/>
                  </a:lnTo>
                  <a:close/>
                  <a:moveTo>
                    <a:pt x="0" y="144780"/>
                  </a:moveTo>
                  <a:lnTo>
                    <a:pt x="144780" y="144780"/>
                  </a:lnTo>
                  <a:lnTo>
                    <a:pt x="144780" y="74134793"/>
                  </a:lnTo>
                  <a:lnTo>
                    <a:pt x="0" y="74134793"/>
                  </a:lnTo>
                  <a:lnTo>
                    <a:pt x="0" y="144780"/>
                  </a:lnTo>
                  <a:close/>
                  <a:moveTo>
                    <a:pt x="0" y="74134793"/>
                  </a:moveTo>
                  <a:lnTo>
                    <a:pt x="144780" y="74134793"/>
                  </a:lnTo>
                  <a:lnTo>
                    <a:pt x="144780" y="74279571"/>
                  </a:lnTo>
                  <a:lnTo>
                    <a:pt x="0" y="74279571"/>
                  </a:lnTo>
                  <a:lnTo>
                    <a:pt x="0" y="74134793"/>
                  </a:lnTo>
                  <a:close/>
                  <a:moveTo>
                    <a:pt x="54241427" y="144780"/>
                  </a:moveTo>
                  <a:lnTo>
                    <a:pt x="54386206" y="144780"/>
                  </a:lnTo>
                  <a:lnTo>
                    <a:pt x="54386206" y="74134793"/>
                  </a:lnTo>
                  <a:lnTo>
                    <a:pt x="54241427" y="74134793"/>
                  </a:lnTo>
                  <a:lnTo>
                    <a:pt x="54241427" y="144780"/>
                  </a:lnTo>
                  <a:close/>
                  <a:moveTo>
                    <a:pt x="144780" y="74134793"/>
                  </a:moveTo>
                  <a:lnTo>
                    <a:pt x="54241427" y="74134793"/>
                  </a:lnTo>
                  <a:lnTo>
                    <a:pt x="54241427" y="74279571"/>
                  </a:lnTo>
                  <a:lnTo>
                    <a:pt x="144780" y="74279571"/>
                  </a:lnTo>
                  <a:lnTo>
                    <a:pt x="144780" y="74134793"/>
                  </a:lnTo>
                  <a:close/>
                  <a:moveTo>
                    <a:pt x="54241427" y="0"/>
                  </a:moveTo>
                  <a:lnTo>
                    <a:pt x="54386206" y="0"/>
                  </a:lnTo>
                  <a:lnTo>
                    <a:pt x="54386206" y="144780"/>
                  </a:lnTo>
                  <a:lnTo>
                    <a:pt x="54241427" y="144780"/>
                  </a:lnTo>
                  <a:lnTo>
                    <a:pt x="54241427" y="0"/>
                  </a:lnTo>
                  <a:close/>
                  <a:moveTo>
                    <a:pt x="0" y="0"/>
                  </a:moveTo>
                  <a:lnTo>
                    <a:pt x="144780" y="0"/>
                  </a:lnTo>
                  <a:lnTo>
                    <a:pt x="144780" y="144780"/>
                  </a:lnTo>
                  <a:lnTo>
                    <a:pt x="0" y="144780"/>
                  </a:lnTo>
                  <a:lnTo>
                    <a:pt x="0" y="0"/>
                  </a:lnTo>
                  <a:close/>
                  <a:moveTo>
                    <a:pt x="144780" y="0"/>
                  </a:moveTo>
                  <a:lnTo>
                    <a:pt x="54241427" y="0"/>
                  </a:lnTo>
                  <a:lnTo>
                    <a:pt x="54241427" y="144780"/>
                  </a:lnTo>
                  <a:lnTo>
                    <a:pt x="144780" y="144780"/>
                  </a:lnTo>
                  <a:lnTo>
                    <a:pt x="144780" y="0"/>
                  </a:lnTo>
                  <a:close/>
                </a:path>
              </a:pathLst>
            </a:custGeom>
            <a:solidFill>
              <a:srgbClr val="A6CD70"/>
            </a:solidFill>
          </p:spPr>
        </p:sp>
      </p:grpSp>
      <p:sp>
        <p:nvSpPr>
          <p:cNvPr id="5" name="Freeform 5"/>
          <p:cNvSpPr/>
          <p:nvPr/>
        </p:nvSpPr>
        <p:spPr>
          <a:xfrm>
            <a:off x="8213177" y="161310"/>
            <a:ext cx="1771768" cy="1697517"/>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8837106" y="868050"/>
            <a:ext cx="592263" cy="777434"/>
          </a:xfrm>
          <a:custGeom>
            <a:avLst/>
            <a:gdLst/>
            <a:ahLst/>
            <a:cxnLst/>
            <a:rect l="l" t="t" r="r" b="b"/>
            <a:pathLst>
              <a:path w="592263" h="777434">
                <a:moveTo>
                  <a:pt x="0" y="0"/>
                </a:moveTo>
                <a:lnTo>
                  <a:pt x="592264" y="0"/>
                </a:lnTo>
                <a:lnTo>
                  <a:pt x="592264" y="777434"/>
                </a:lnTo>
                <a:lnTo>
                  <a:pt x="0" y="77743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615153" y="5948054"/>
            <a:ext cx="5227623" cy="684343"/>
          </a:xfrm>
          <a:custGeom>
            <a:avLst/>
            <a:gdLst/>
            <a:ahLst/>
            <a:cxnLst/>
            <a:rect l="l" t="t" r="r" b="b"/>
            <a:pathLst>
              <a:path w="5227623" h="684343">
                <a:moveTo>
                  <a:pt x="0" y="0"/>
                </a:moveTo>
                <a:lnTo>
                  <a:pt x="5227623" y="0"/>
                </a:lnTo>
                <a:lnTo>
                  <a:pt x="5227623" y="684343"/>
                </a:lnTo>
                <a:lnTo>
                  <a:pt x="0" y="68434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231204" y="3045691"/>
            <a:ext cx="6715897" cy="1063753"/>
          </a:xfrm>
          <a:prstGeom prst="rect">
            <a:avLst/>
          </a:prstGeom>
        </p:spPr>
        <p:txBody>
          <a:bodyPr lIns="0" tIns="0" rIns="0" bIns="0" rtlCol="0" anchor="t">
            <a:spAutoFit/>
          </a:bodyPr>
          <a:lstStyle/>
          <a:p>
            <a:pPr algn="ctr">
              <a:lnSpc>
                <a:spcPts val="8910"/>
              </a:lnSpc>
            </a:pPr>
            <a:r>
              <a:rPr lang="en-US" sz="5400" b="1" dirty="0" err="1">
                <a:solidFill>
                  <a:srgbClr val="2E2E2E"/>
                </a:solidFill>
                <a:latin typeface="Josefin Sans" panose="020B0604020202020204" charset="0"/>
                <a:ea typeface="Cabin"/>
                <a:cs typeface="Cabin"/>
                <a:sym typeface="Cabin"/>
              </a:rPr>
              <a:t>Triển</a:t>
            </a:r>
            <a:r>
              <a:rPr lang="en-US" sz="5400" b="1" dirty="0">
                <a:solidFill>
                  <a:srgbClr val="2E2E2E"/>
                </a:solidFill>
                <a:latin typeface="Josefin Sans" panose="020B0604020202020204" charset="0"/>
                <a:ea typeface="Cabin"/>
                <a:cs typeface="Cabin"/>
                <a:sym typeface="Cabin"/>
              </a:rPr>
              <a:t> </a:t>
            </a:r>
            <a:r>
              <a:rPr lang="en-US" sz="5400" b="1" dirty="0" err="1">
                <a:solidFill>
                  <a:srgbClr val="2E2E2E"/>
                </a:solidFill>
                <a:latin typeface="Josefin Sans" panose="020B0604020202020204" charset="0"/>
                <a:ea typeface="Cabin"/>
                <a:cs typeface="Cabin"/>
                <a:sym typeface="Cabin"/>
              </a:rPr>
              <a:t>khai</a:t>
            </a:r>
            <a:r>
              <a:rPr lang="en-US" sz="5400" b="1" dirty="0">
                <a:solidFill>
                  <a:srgbClr val="2E2E2E"/>
                </a:solidFill>
                <a:latin typeface="Josefin Sans" panose="020B0604020202020204" charset="0"/>
                <a:ea typeface="Cabin"/>
                <a:cs typeface="Cabin"/>
                <a:sym typeface="Cabin"/>
              </a:rPr>
              <a:t> </a:t>
            </a:r>
            <a:r>
              <a:rPr lang="en-US" sz="5400" b="1" dirty="0" err="1">
                <a:solidFill>
                  <a:srgbClr val="2E2E2E"/>
                </a:solidFill>
                <a:latin typeface="Josefin Sans" panose="020B0604020202020204" charset="0"/>
                <a:ea typeface="Cabin"/>
                <a:cs typeface="Cabin"/>
                <a:sym typeface="Cabin"/>
              </a:rPr>
              <a:t>đề</a:t>
            </a:r>
            <a:r>
              <a:rPr lang="en-US" sz="5400" b="1" dirty="0">
                <a:solidFill>
                  <a:srgbClr val="2E2E2E"/>
                </a:solidFill>
                <a:latin typeface="Josefin Sans" panose="020B0604020202020204" charset="0"/>
                <a:ea typeface="Cabin"/>
                <a:cs typeface="Cabin"/>
                <a:sym typeface="Cabin"/>
              </a:rPr>
              <a:t> </a:t>
            </a:r>
            <a:r>
              <a:rPr lang="en-US" sz="5400" b="1" dirty="0" err="1">
                <a:solidFill>
                  <a:srgbClr val="2E2E2E"/>
                </a:solidFill>
                <a:latin typeface="Josefin Sans" panose="020B0604020202020204" charset="0"/>
                <a:ea typeface="Cabin"/>
                <a:cs typeface="Cabin"/>
                <a:sym typeface="Cabin"/>
              </a:rPr>
              <a:t>tài</a:t>
            </a:r>
            <a:endParaRPr lang="en-US" sz="5400" b="1" dirty="0">
              <a:solidFill>
                <a:srgbClr val="2E2E2E"/>
              </a:solidFill>
              <a:latin typeface="Josefin Sans" panose="020B0604020202020204" charset="0"/>
              <a:ea typeface="Cabin"/>
              <a:cs typeface="Cabin"/>
              <a:sym typeface="Cabin"/>
            </a:endParaRPr>
          </a:p>
        </p:txBody>
      </p:sp>
      <p:sp>
        <p:nvSpPr>
          <p:cNvPr id="10" name="TextBox 10"/>
          <p:cNvSpPr txBox="1"/>
          <p:nvPr/>
        </p:nvSpPr>
        <p:spPr>
          <a:xfrm>
            <a:off x="10212086" y="933765"/>
            <a:ext cx="7007825" cy="512961"/>
          </a:xfrm>
          <a:prstGeom prst="rect">
            <a:avLst/>
          </a:prstGeom>
        </p:spPr>
        <p:txBody>
          <a:bodyPr lIns="0" tIns="0" rIns="0" bIns="0" rtlCol="0" anchor="t">
            <a:spAutoFit/>
          </a:bodyPr>
          <a:lstStyle/>
          <a:p>
            <a:pPr marL="0" lvl="0" indent="0" algn="l">
              <a:lnSpc>
                <a:spcPts val="3960"/>
              </a:lnSpc>
              <a:spcBef>
                <a:spcPct val="0"/>
              </a:spcBef>
            </a:pPr>
            <a:r>
              <a:rPr lang="en-US" sz="3300" dirty="0" smtClean="0">
                <a:solidFill>
                  <a:srgbClr val="FEFEFE"/>
                </a:solidFill>
                <a:latin typeface="Cabin Medium"/>
                <a:ea typeface="Cabin Medium"/>
                <a:cs typeface="Cabin Medium"/>
                <a:sym typeface="Cabin Medium"/>
              </a:rPr>
              <a:t>Thu </a:t>
            </a:r>
            <a:r>
              <a:rPr lang="en-US" sz="3300" dirty="0" err="1">
                <a:solidFill>
                  <a:srgbClr val="FEFEFE"/>
                </a:solidFill>
                <a:latin typeface="Cabin Medium"/>
                <a:ea typeface="Cabin Medium"/>
                <a:cs typeface="Cabin Medium"/>
                <a:sym typeface="Cabin Medium"/>
              </a:rPr>
              <a:t>thập</a:t>
            </a:r>
            <a:r>
              <a:rPr lang="en-US" sz="3300" dirty="0">
                <a:solidFill>
                  <a:srgbClr val="FEFEFE"/>
                </a:solidFill>
                <a:latin typeface="Cabin Medium"/>
                <a:ea typeface="Cabin Medium"/>
                <a:cs typeface="Cabin Medium"/>
                <a:sym typeface="Cabin Medium"/>
              </a:rPr>
              <a:t> </a:t>
            </a:r>
            <a:r>
              <a:rPr lang="en-US" sz="3300" dirty="0" err="1">
                <a:solidFill>
                  <a:srgbClr val="FEFEFE"/>
                </a:solidFill>
                <a:latin typeface="Cabin Medium"/>
                <a:ea typeface="Cabin Medium"/>
                <a:cs typeface="Cabin Medium"/>
                <a:sym typeface="Cabin Medium"/>
              </a:rPr>
              <a:t>dữ</a:t>
            </a:r>
            <a:r>
              <a:rPr lang="en-US" sz="3300" dirty="0">
                <a:solidFill>
                  <a:srgbClr val="FEFEFE"/>
                </a:solidFill>
                <a:latin typeface="Cabin Medium"/>
                <a:ea typeface="Cabin Medium"/>
                <a:cs typeface="Cabin Medium"/>
                <a:sym typeface="Cabin Medium"/>
              </a:rPr>
              <a:t> </a:t>
            </a:r>
            <a:r>
              <a:rPr lang="en-US" sz="3300" dirty="0" err="1">
                <a:solidFill>
                  <a:srgbClr val="FEFEFE"/>
                </a:solidFill>
                <a:latin typeface="Cabin Medium"/>
                <a:ea typeface="Cabin Medium"/>
                <a:cs typeface="Cabin Medium"/>
                <a:sym typeface="Cabin Medium"/>
              </a:rPr>
              <a:t>liệu</a:t>
            </a:r>
            <a:r>
              <a:rPr lang="en-US" sz="3300" dirty="0">
                <a:solidFill>
                  <a:srgbClr val="FEFEFE"/>
                </a:solidFill>
                <a:latin typeface="Cabin Medium"/>
                <a:ea typeface="Cabin Medium"/>
                <a:cs typeface="Cabin Medium"/>
                <a:sym typeface="Cabin Medium"/>
              </a:rPr>
              <a:t> </a:t>
            </a:r>
            <a:r>
              <a:rPr lang="en-US" sz="3300" dirty="0" err="1">
                <a:solidFill>
                  <a:srgbClr val="FEFEFE"/>
                </a:solidFill>
                <a:latin typeface="Cabin Medium"/>
                <a:ea typeface="Cabin Medium"/>
                <a:cs typeface="Cabin Medium"/>
                <a:sym typeface="Cabin Medium"/>
              </a:rPr>
              <a:t>và</a:t>
            </a:r>
            <a:r>
              <a:rPr lang="en-US" sz="3300" dirty="0">
                <a:solidFill>
                  <a:srgbClr val="FEFEFE"/>
                </a:solidFill>
                <a:latin typeface="Cabin Medium"/>
                <a:ea typeface="Cabin Medium"/>
                <a:cs typeface="Cabin Medium"/>
                <a:sym typeface="Cabin Medium"/>
              </a:rPr>
              <a:t> </a:t>
            </a:r>
            <a:r>
              <a:rPr lang="en-US" sz="3300" dirty="0" err="1">
                <a:solidFill>
                  <a:srgbClr val="FEFEFE"/>
                </a:solidFill>
                <a:latin typeface="Cabin Medium"/>
                <a:ea typeface="Cabin Medium"/>
                <a:cs typeface="Cabin Medium"/>
                <a:sym typeface="Cabin Medium"/>
              </a:rPr>
              <a:t>chuẩn</a:t>
            </a:r>
            <a:r>
              <a:rPr lang="en-US" sz="3300" dirty="0">
                <a:solidFill>
                  <a:srgbClr val="FEFEFE"/>
                </a:solidFill>
                <a:latin typeface="Cabin Medium"/>
                <a:ea typeface="Cabin Medium"/>
                <a:cs typeface="Cabin Medium"/>
                <a:sym typeface="Cabin Medium"/>
              </a:rPr>
              <a:t> </a:t>
            </a:r>
            <a:r>
              <a:rPr lang="en-US" sz="3300" dirty="0" err="1">
                <a:solidFill>
                  <a:srgbClr val="FEFEFE"/>
                </a:solidFill>
                <a:latin typeface="Cabin Medium"/>
                <a:ea typeface="Cabin Medium"/>
                <a:cs typeface="Cabin Medium"/>
                <a:sym typeface="Cabin Medium"/>
              </a:rPr>
              <a:t>bị</a:t>
            </a:r>
            <a:r>
              <a:rPr lang="en-US" sz="3300" dirty="0">
                <a:solidFill>
                  <a:srgbClr val="FEFEFE"/>
                </a:solidFill>
                <a:latin typeface="Cabin Medium"/>
                <a:ea typeface="Cabin Medium"/>
                <a:cs typeface="Cabin Medium"/>
                <a:sym typeface="Cabin Medium"/>
              </a:rPr>
              <a:t> </a:t>
            </a:r>
            <a:r>
              <a:rPr lang="en-US" sz="3300" dirty="0" err="1">
                <a:solidFill>
                  <a:srgbClr val="FEFEFE"/>
                </a:solidFill>
                <a:latin typeface="Cabin Medium"/>
                <a:ea typeface="Cabin Medium"/>
                <a:cs typeface="Cabin Medium"/>
                <a:sym typeface="Cabin Medium"/>
              </a:rPr>
              <a:t>dữ</a:t>
            </a:r>
            <a:r>
              <a:rPr lang="en-US" sz="3300" dirty="0">
                <a:solidFill>
                  <a:srgbClr val="FEFEFE"/>
                </a:solidFill>
                <a:latin typeface="Cabin Medium"/>
                <a:ea typeface="Cabin Medium"/>
                <a:cs typeface="Cabin Medium"/>
                <a:sym typeface="Cabin Medium"/>
              </a:rPr>
              <a:t> </a:t>
            </a:r>
            <a:r>
              <a:rPr lang="en-US" sz="3300" dirty="0" err="1">
                <a:solidFill>
                  <a:srgbClr val="FEFEFE"/>
                </a:solidFill>
                <a:latin typeface="Cabin Medium"/>
                <a:ea typeface="Cabin Medium"/>
                <a:cs typeface="Cabin Medium"/>
                <a:sym typeface="Cabin Medium"/>
              </a:rPr>
              <a:t>liệu</a:t>
            </a:r>
            <a:endParaRPr lang="en-US" sz="3300" dirty="0">
              <a:solidFill>
                <a:srgbClr val="FEFEFE"/>
              </a:solidFill>
              <a:latin typeface="Cabin Medium"/>
              <a:ea typeface="Cabin Medium"/>
              <a:cs typeface="Cabin Medium"/>
              <a:sym typeface="Cabin Medium"/>
            </a:endParaRPr>
          </a:p>
        </p:txBody>
      </p:sp>
      <p:sp>
        <p:nvSpPr>
          <p:cNvPr id="11" name="TextBox 11"/>
          <p:cNvSpPr txBox="1"/>
          <p:nvPr/>
        </p:nvSpPr>
        <p:spPr>
          <a:xfrm>
            <a:off x="10363861" y="4681118"/>
            <a:ext cx="7007825" cy="390525"/>
          </a:xfrm>
          <a:prstGeom prst="rect">
            <a:avLst/>
          </a:prstGeom>
        </p:spPr>
        <p:txBody>
          <a:bodyPr lIns="0" tIns="0" rIns="0" bIns="0" rtlCol="0" anchor="t">
            <a:spAutoFit/>
          </a:bodyPr>
          <a:lstStyle/>
          <a:p>
            <a:pPr marL="0" lvl="0" indent="0" algn="l">
              <a:lnSpc>
                <a:spcPts val="3120"/>
              </a:lnSpc>
              <a:spcBef>
                <a:spcPct val="0"/>
              </a:spcBef>
            </a:pPr>
            <a:endParaRPr/>
          </a:p>
        </p:txBody>
      </p:sp>
      <p:pic>
        <p:nvPicPr>
          <p:cNvPr id="13" name="Picture 12"/>
          <p:cNvPicPr/>
          <p:nvPr/>
        </p:nvPicPr>
        <p:blipFill>
          <a:blip r:embed="rId8"/>
          <a:stretch>
            <a:fillRect/>
          </a:stretch>
        </p:blipFill>
        <p:spPr>
          <a:xfrm>
            <a:off x="9133238" y="3975340"/>
            <a:ext cx="7474497" cy="5985533"/>
          </a:xfrm>
          <a:prstGeom prst="rect">
            <a:avLst/>
          </a:prstGeom>
        </p:spPr>
      </p:pic>
      <p:sp>
        <p:nvSpPr>
          <p:cNvPr id="14" name="Rectangle 13"/>
          <p:cNvSpPr/>
          <p:nvPr/>
        </p:nvSpPr>
        <p:spPr>
          <a:xfrm>
            <a:off x="8610600" y="2060624"/>
            <a:ext cx="9144000" cy="1383712"/>
          </a:xfrm>
          <a:prstGeom prst="rect">
            <a:avLst/>
          </a:prstGeom>
        </p:spPr>
        <p:txBody>
          <a:bodyPr>
            <a:spAutoFit/>
          </a:bodyPr>
          <a:lstStyle/>
          <a:p>
            <a:pPr algn="just">
              <a:lnSpc>
                <a:spcPts val="3359"/>
              </a:lnSpc>
            </a:pPr>
            <a:r>
              <a:rPr lang="en-US" sz="2400" dirty="0" err="1" smtClean="0">
                <a:solidFill>
                  <a:schemeClr val="bg1"/>
                </a:solidFill>
                <a:latin typeface="Josefin Sans" panose="020B0604020202020204" charset="0"/>
              </a:rPr>
              <a:t>Trích</a:t>
            </a:r>
            <a:r>
              <a:rPr lang="en-US" sz="2400" dirty="0" smtClean="0">
                <a:solidFill>
                  <a:schemeClr val="bg1"/>
                </a:solidFill>
                <a:latin typeface="Josefin Sans" panose="020B0604020202020204" charset="0"/>
              </a:rPr>
              <a:t> </a:t>
            </a:r>
            <a:r>
              <a:rPr lang="en-US" sz="2400" dirty="0" err="1" smtClean="0">
                <a:solidFill>
                  <a:schemeClr val="bg1"/>
                </a:solidFill>
                <a:latin typeface="Josefin Sans" panose="020B0604020202020204" charset="0"/>
              </a:rPr>
              <a:t>xuất</a:t>
            </a:r>
            <a:r>
              <a:rPr lang="en-US" sz="2400" dirty="0" smtClean="0">
                <a:solidFill>
                  <a:schemeClr val="bg1"/>
                </a:solidFill>
                <a:latin typeface="Josefin Sans" panose="020B0604020202020204" charset="0"/>
              </a:rPr>
              <a:t> </a:t>
            </a:r>
            <a:r>
              <a:rPr lang="en-US" sz="2400" dirty="0" err="1" smtClean="0">
                <a:solidFill>
                  <a:schemeClr val="bg1"/>
                </a:solidFill>
                <a:latin typeface="Josefin Sans" panose="020B0604020202020204" charset="0"/>
              </a:rPr>
              <a:t>hỉnh</a:t>
            </a:r>
            <a:r>
              <a:rPr lang="en-US" sz="2400" dirty="0" smtClean="0">
                <a:solidFill>
                  <a:schemeClr val="bg1"/>
                </a:solidFill>
                <a:latin typeface="Josefin Sans" panose="020B0604020202020204" charset="0"/>
              </a:rPr>
              <a:t> </a:t>
            </a:r>
            <a:r>
              <a:rPr lang="en-US" sz="2400" dirty="0" err="1" smtClean="0">
                <a:solidFill>
                  <a:schemeClr val="bg1"/>
                </a:solidFill>
                <a:latin typeface="Josefin Sans" panose="020B0604020202020204" charset="0"/>
              </a:rPr>
              <a:t>ảnh</a:t>
            </a:r>
            <a:r>
              <a:rPr lang="en-US" sz="2400" dirty="0" smtClean="0">
                <a:solidFill>
                  <a:schemeClr val="bg1"/>
                </a:solidFill>
                <a:latin typeface="Josefin Sans" panose="020B0604020202020204" charset="0"/>
              </a:rPr>
              <a:t> test data </a:t>
            </a:r>
            <a:r>
              <a:rPr lang="en-US" sz="2400" dirty="0" err="1" smtClean="0">
                <a:solidFill>
                  <a:schemeClr val="bg1"/>
                </a:solidFill>
                <a:latin typeface="Josefin Sans" panose="020B0604020202020204" charset="0"/>
              </a:rPr>
              <a:t>kiểm</a:t>
            </a:r>
            <a:r>
              <a:rPr lang="en-US" sz="2400" dirty="0" smtClean="0">
                <a:solidFill>
                  <a:schemeClr val="bg1"/>
                </a:solidFill>
                <a:latin typeface="Josefin Sans" panose="020B0604020202020204" charset="0"/>
              </a:rPr>
              <a:t> </a:t>
            </a:r>
            <a:r>
              <a:rPr lang="en-US" sz="2400" dirty="0" err="1">
                <a:solidFill>
                  <a:schemeClr val="bg1"/>
                </a:solidFill>
                <a:latin typeface="Josefin Sans" panose="020B0604020202020204" charset="0"/>
              </a:rPr>
              <a:t>tra</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trực</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quan</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và</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xác</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nhận</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tính</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đúng</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đắn</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của</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dữ</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liệu</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trước</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khi</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tiến</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hành</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huấn</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luyện</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và</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đánh</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giá</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mô</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hình</a:t>
            </a:r>
            <a:r>
              <a:rPr lang="en-US" sz="2400" dirty="0">
                <a:solidFill>
                  <a:schemeClr val="bg1"/>
                </a:solidFill>
                <a:latin typeface="Josefin Sans" panose="020B0604020202020204" charset="0"/>
              </a:rPr>
              <a:t> CNN </a:t>
            </a:r>
            <a:r>
              <a:rPr lang="en-US" sz="2400" dirty="0" err="1" smtClean="0">
                <a:solidFill>
                  <a:schemeClr val="bg1"/>
                </a:solidFill>
                <a:latin typeface="Josefin Sans" panose="020B0604020202020204" charset="0"/>
              </a:rPr>
              <a:t>được</a:t>
            </a:r>
            <a:r>
              <a:rPr lang="en-US" sz="2400" dirty="0" smtClean="0">
                <a:solidFill>
                  <a:schemeClr val="bg1"/>
                </a:solidFill>
                <a:latin typeface="Josefin Sans" panose="020B0604020202020204" charset="0"/>
              </a:rPr>
              <a:t> </a:t>
            </a:r>
            <a:r>
              <a:rPr lang="en-US" sz="2400" dirty="0" err="1">
                <a:solidFill>
                  <a:schemeClr val="bg1"/>
                </a:solidFill>
                <a:latin typeface="Josefin Sans" panose="020B0604020202020204" charset="0"/>
              </a:rPr>
              <a:t>xây</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dựng</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bằng</a:t>
            </a:r>
            <a:r>
              <a:rPr lang="en-US" sz="2400" dirty="0">
                <a:solidFill>
                  <a:schemeClr val="bg1"/>
                </a:solidFill>
                <a:latin typeface="Josefin Sans" panose="020B0604020202020204" charset="0"/>
              </a:rPr>
              <a:t> </a:t>
            </a:r>
            <a:r>
              <a:rPr lang="en-US" sz="2400" dirty="0" err="1">
                <a:solidFill>
                  <a:schemeClr val="bg1"/>
                </a:solidFill>
                <a:latin typeface="Josefin Sans" panose="020B0604020202020204" charset="0"/>
              </a:rPr>
              <a:t>Keras</a:t>
            </a:r>
            <a:r>
              <a:rPr lang="en-US" sz="2400" dirty="0">
                <a:solidFill>
                  <a:schemeClr val="bg1"/>
                </a:solidFill>
                <a:latin typeface="Josefin Sans" panose="020B0604020202020204" charset="0"/>
              </a:rPr>
              <a:t>.</a:t>
            </a:r>
            <a:endParaRPr lang="en-US" sz="2400" dirty="0">
              <a:solidFill>
                <a:schemeClr val="bg1"/>
              </a:solidFill>
              <a:latin typeface="Josefin Sans" panose="020B0604020202020204" charset="0"/>
              <a:ea typeface="Josefin Sans Bold"/>
              <a:cs typeface="Josefin Sans Bold"/>
              <a:sym typeface="Josefin Sans Bold"/>
            </a:endParaRPr>
          </a:p>
        </p:txBody>
      </p:sp>
    </p:spTree>
    <p:extLst>
      <p:ext uri="{BB962C8B-B14F-4D97-AF65-F5344CB8AC3E}">
        <p14:creationId xmlns:p14="http://schemas.microsoft.com/office/powerpoint/2010/main" val="2179911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66BF"/>
        </a:solidFill>
        <a:effectLst/>
      </p:bgPr>
    </p:bg>
    <p:spTree>
      <p:nvGrpSpPr>
        <p:cNvPr id="1" name=""/>
        <p:cNvGrpSpPr/>
        <p:nvPr/>
      </p:nvGrpSpPr>
      <p:grpSpPr>
        <a:xfrm>
          <a:off x="0" y="0"/>
          <a:ext cx="0" cy="0"/>
          <a:chOff x="0" y="0"/>
          <a:chExt cx="0" cy="0"/>
        </a:xfrm>
      </p:grpSpPr>
      <p:sp>
        <p:nvSpPr>
          <p:cNvPr id="2" name="Freeform 2"/>
          <p:cNvSpPr/>
          <p:nvPr/>
        </p:nvSpPr>
        <p:spPr>
          <a:xfrm>
            <a:off x="9448800" y="2400300"/>
            <a:ext cx="6629400" cy="6934200"/>
          </a:xfrm>
          <a:custGeom>
            <a:avLst/>
            <a:gdLst/>
            <a:ahLst/>
            <a:cxnLst/>
            <a:rect l="l" t="t" r="r" b="b"/>
            <a:pathLst>
              <a:path w="5081376" h="5915318">
                <a:moveTo>
                  <a:pt x="0" y="0"/>
                </a:moveTo>
                <a:lnTo>
                  <a:pt x="5081376" y="0"/>
                </a:lnTo>
                <a:lnTo>
                  <a:pt x="5081376" y="5915318"/>
                </a:lnTo>
                <a:lnTo>
                  <a:pt x="0" y="5915318"/>
                </a:lnTo>
                <a:lnTo>
                  <a:pt x="0" y="0"/>
                </a:lnTo>
                <a:close/>
              </a:path>
            </a:pathLst>
          </a:custGeom>
          <a:blipFill>
            <a:blip r:embed="rId2"/>
            <a:stretch>
              <a:fillRect r="-1606"/>
            </a:stretch>
          </a:blipFill>
        </p:spPr>
      </p:sp>
      <p:sp>
        <p:nvSpPr>
          <p:cNvPr id="3" name="Freeform 3"/>
          <p:cNvSpPr/>
          <p:nvPr/>
        </p:nvSpPr>
        <p:spPr>
          <a:xfrm>
            <a:off x="72736" y="7848600"/>
            <a:ext cx="2362200" cy="2438400"/>
          </a:xfrm>
          <a:custGeom>
            <a:avLst/>
            <a:gdLst/>
            <a:ahLst/>
            <a:cxnLst/>
            <a:rect l="l" t="t" r="r" b="b"/>
            <a:pathLst>
              <a:path w="4412566" h="4114800">
                <a:moveTo>
                  <a:pt x="0" y="0"/>
                </a:moveTo>
                <a:lnTo>
                  <a:pt x="4412566" y="0"/>
                </a:lnTo>
                <a:lnTo>
                  <a:pt x="4412566"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219200" y="800100"/>
            <a:ext cx="9677400" cy="923330"/>
          </a:xfrm>
          <a:prstGeom prst="rect">
            <a:avLst/>
          </a:prstGeom>
        </p:spPr>
        <p:txBody>
          <a:bodyPr wrap="square" lIns="0" tIns="0" rIns="0" bIns="0" rtlCol="0" anchor="t">
            <a:spAutoFit/>
          </a:bodyPr>
          <a:lstStyle/>
          <a:p>
            <a:pPr algn="l">
              <a:lnSpc>
                <a:spcPts val="7200"/>
              </a:lnSpc>
            </a:pPr>
            <a:r>
              <a:rPr lang="en-US" sz="4000" dirty="0">
                <a:solidFill>
                  <a:srgbClr val="94DDDE"/>
                </a:solidFill>
                <a:latin typeface="Josefin Sans" panose="020B0604020202020204" charset="0"/>
                <a:ea typeface="Cabin"/>
                <a:cs typeface="Cabin"/>
                <a:sym typeface="Cabin"/>
              </a:rPr>
              <a:t>2</a:t>
            </a:r>
            <a:r>
              <a:rPr lang="en-US" sz="4000" dirty="0" smtClean="0">
                <a:solidFill>
                  <a:srgbClr val="94DDDE"/>
                </a:solidFill>
                <a:latin typeface="Josefin Sans" panose="020B0604020202020204" charset="0"/>
                <a:ea typeface="Cabin"/>
                <a:cs typeface="Cabin"/>
                <a:sym typeface="Cabin"/>
              </a:rPr>
              <a:t>. </a:t>
            </a:r>
            <a:r>
              <a:rPr lang="en-US" sz="4000" dirty="0" err="1" smtClean="0">
                <a:solidFill>
                  <a:srgbClr val="94DDDE"/>
                </a:solidFill>
                <a:latin typeface="Josefin Sans" panose="020B0604020202020204" charset="0"/>
                <a:ea typeface="Cabin"/>
                <a:cs typeface="Cabin"/>
                <a:sym typeface="Cabin"/>
              </a:rPr>
              <a:t>Thiết</a:t>
            </a:r>
            <a:r>
              <a:rPr lang="en-US" sz="4000" dirty="0" smtClean="0">
                <a:solidFill>
                  <a:srgbClr val="94DDDE"/>
                </a:solidFill>
                <a:latin typeface="Josefin Sans" panose="020B0604020202020204" charset="0"/>
                <a:ea typeface="Cabin"/>
                <a:cs typeface="Cabin"/>
                <a:sym typeface="Cabin"/>
              </a:rPr>
              <a:t> </a:t>
            </a:r>
            <a:r>
              <a:rPr lang="en-US" sz="4000" dirty="0" err="1">
                <a:solidFill>
                  <a:srgbClr val="94DDDE"/>
                </a:solidFill>
                <a:latin typeface="Josefin Sans" panose="020B0604020202020204" charset="0"/>
                <a:ea typeface="Cabin"/>
                <a:cs typeface="Cabin"/>
                <a:sym typeface="Cabin"/>
              </a:rPr>
              <a:t>kế</a:t>
            </a:r>
            <a:r>
              <a:rPr lang="en-US" sz="4000" dirty="0">
                <a:solidFill>
                  <a:srgbClr val="94DDDE"/>
                </a:solidFill>
                <a:latin typeface="Josefin Sans" panose="020B0604020202020204" charset="0"/>
                <a:ea typeface="Cabin"/>
                <a:cs typeface="Cabin"/>
                <a:sym typeface="Cabin"/>
              </a:rPr>
              <a:t> </a:t>
            </a:r>
            <a:r>
              <a:rPr lang="en-US" sz="4000" dirty="0" err="1">
                <a:solidFill>
                  <a:srgbClr val="94DDDE"/>
                </a:solidFill>
                <a:latin typeface="Josefin Sans" panose="020B0604020202020204" charset="0"/>
                <a:ea typeface="Cabin"/>
                <a:cs typeface="Cabin"/>
                <a:sym typeface="Cabin"/>
              </a:rPr>
              <a:t>và</a:t>
            </a:r>
            <a:r>
              <a:rPr lang="en-US" sz="4000" dirty="0">
                <a:solidFill>
                  <a:srgbClr val="94DDDE"/>
                </a:solidFill>
                <a:latin typeface="Josefin Sans" panose="020B0604020202020204" charset="0"/>
                <a:ea typeface="Cabin"/>
                <a:cs typeface="Cabin"/>
                <a:sym typeface="Cabin"/>
              </a:rPr>
              <a:t> </a:t>
            </a:r>
            <a:r>
              <a:rPr lang="en-US" sz="4000" dirty="0" err="1">
                <a:solidFill>
                  <a:srgbClr val="94DDDE"/>
                </a:solidFill>
                <a:latin typeface="Josefin Sans" panose="020B0604020202020204" charset="0"/>
                <a:ea typeface="Cabin"/>
                <a:cs typeface="Cabin"/>
                <a:sym typeface="Cabin"/>
              </a:rPr>
              <a:t>huấn</a:t>
            </a:r>
            <a:r>
              <a:rPr lang="en-US" sz="4000" dirty="0">
                <a:solidFill>
                  <a:srgbClr val="94DDDE"/>
                </a:solidFill>
                <a:latin typeface="Josefin Sans" panose="020B0604020202020204" charset="0"/>
                <a:ea typeface="Cabin"/>
                <a:cs typeface="Cabin"/>
                <a:sym typeface="Cabin"/>
              </a:rPr>
              <a:t> </a:t>
            </a:r>
            <a:r>
              <a:rPr lang="en-US" sz="4000" dirty="0" err="1">
                <a:solidFill>
                  <a:srgbClr val="94DDDE"/>
                </a:solidFill>
                <a:latin typeface="Josefin Sans" panose="020B0604020202020204" charset="0"/>
                <a:ea typeface="Cabin"/>
                <a:cs typeface="Cabin"/>
                <a:sym typeface="Cabin"/>
              </a:rPr>
              <a:t>luyện</a:t>
            </a:r>
            <a:r>
              <a:rPr lang="en-US" sz="4000" dirty="0">
                <a:solidFill>
                  <a:srgbClr val="94DDDE"/>
                </a:solidFill>
                <a:latin typeface="Josefin Sans" panose="020B0604020202020204" charset="0"/>
                <a:ea typeface="Cabin"/>
                <a:cs typeface="Cabin"/>
                <a:sym typeface="Cabin"/>
              </a:rPr>
              <a:t> </a:t>
            </a:r>
            <a:r>
              <a:rPr lang="en-US" sz="4000" dirty="0" err="1">
                <a:solidFill>
                  <a:srgbClr val="94DDDE"/>
                </a:solidFill>
                <a:latin typeface="Josefin Sans" panose="020B0604020202020204" charset="0"/>
                <a:ea typeface="Cabin"/>
                <a:cs typeface="Cabin"/>
                <a:sym typeface="Cabin"/>
              </a:rPr>
              <a:t>mô</a:t>
            </a:r>
            <a:r>
              <a:rPr lang="en-US" sz="4000" dirty="0">
                <a:solidFill>
                  <a:srgbClr val="94DDDE"/>
                </a:solidFill>
                <a:latin typeface="Josefin Sans" panose="020B0604020202020204" charset="0"/>
                <a:ea typeface="Cabin"/>
                <a:cs typeface="Cabin"/>
                <a:sym typeface="Cabin"/>
              </a:rPr>
              <a:t> </a:t>
            </a:r>
            <a:r>
              <a:rPr lang="en-US" sz="4000" dirty="0" err="1">
                <a:solidFill>
                  <a:srgbClr val="94DDDE"/>
                </a:solidFill>
                <a:latin typeface="Josefin Sans" panose="020B0604020202020204" charset="0"/>
                <a:ea typeface="Cabin"/>
                <a:cs typeface="Cabin"/>
                <a:sym typeface="Cabin"/>
              </a:rPr>
              <a:t>hình</a:t>
            </a:r>
            <a:r>
              <a:rPr lang="en-US" sz="4000" dirty="0">
                <a:solidFill>
                  <a:srgbClr val="94DDDE"/>
                </a:solidFill>
                <a:latin typeface="Josefin Sans" panose="020B0604020202020204" charset="0"/>
                <a:ea typeface="Cabin"/>
                <a:cs typeface="Cabin"/>
                <a:sym typeface="Cabin"/>
              </a:rPr>
              <a:t> </a:t>
            </a:r>
            <a:r>
              <a:rPr lang="en-US" sz="4000" dirty="0" smtClean="0">
                <a:solidFill>
                  <a:srgbClr val="94DDDE"/>
                </a:solidFill>
                <a:latin typeface="Josefin Sans" panose="020B0604020202020204" charset="0"/>
                <a:ea typeface="Cabin"/>
                <a:cs typeface="Cabin"/>
                <a:sym typeface="Cabin"/>
              </a:rPr>
              <a:t>CNN</a:t>
            </a:r>
            <a:endParaRPr lang="en-US" sz="4000" dirty="0">
              <a:solidFill>
                <a:srgbClr val="94DDDE"/>
              </a:solidFill>
              <a:latin typeface="Josefin Sans" panose="020B0604020202020204" charset="0"/>
              <a:ea typeface="Cabin"/>
              <a:cs typeface="Cabin"/>
              <a:sym typeface="Cabin"/>
            </a:endParaRPr>
          </a:p>
        </p:txBody>
      </p:sp>
      <p:sp>
        <p:nvSpPr>
          <p:cNvPr id="5" name="TextBox 5"/>
          <p:cNvSpPr txBox="1"/>
          <p:nvPr/>
        </p:nvSpPr>
        <p:spPr>
          <a:xfrm>
            <a:off x="1253836" y="3695700"/>
            <a:ext cx="7051964" cy="3860031"/>
          </a:xfrm>
          <a:prstGeom prst="rect">
            <a:avLst/>
          </a:prstGeom>
        </p:spPr>
        <p:txBody>
          <a:bodyPr wrap="square" lIns="0" tIns="0" rIns="0" bIns="0" rtlCol="0" anchor="t">
            <a:spAutoFit/>
          </a:bodyPr>
          <a:lstStyle/>
          <a:p>
            <a:pPr marL="334643" lvl="1" algn="just">
              <a:lnSpc>
                <a:spcPts val="4339"/>
              </a:lnSpc>
            </a:pPr>
            <a:r>
              <a:rPr lang="en-US" sz="2800" dirty="0" err="1">
                <a:solidFill>
                  <a:srgbClr val="FFFFFF"/>
                </a:solidFill>
                <a:latin typeface="Josefin Sans Bold"/>
                <a:ea typeface="Josefin Sans Bold"/>
                <a:cs typeface="Josefin Sans Bold"/>
                <a:sym typeface="Josefin Sans Bold"/>
              </a:rPr>
              <a:t>Sử</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dụng</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mô</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hình</a:t>
            </a:r>
            <a:r>
              <a:rPr lang="en-US" sz="2800" dirty="0">
                <a:solidFill>
                  <a:srgbClr val="FFFFFF"/>
                </a:solidFill>
                <a:latin typeface="Josefin Sans Bold"/>
                <a:ea typeface="Josefin Sans Bold"/>
                <a:cs typeface="Josefin Sans Bold"/>
                <a:sym typeface="Josefin Sans Bold"/>
              </a:rPr>
              <a:t> CNN </a:t>
            </a:r>
            <a:r>
              <a:rPr lang="en-US" sz="2800" dirty="0" err="1">
                <a:solidFill>
                  <a:srgbClr val="FFFFFF"/>
                </a:solidFill>
                <a:latin typeface="Josefin Sans Bold"/>
                <a:ea typeface="Josefin Sans Bold"/>
                <a:cs typeface="Josefin Sans Bold"/>
                <a:sym typeface="Josefin Sans Bold"/>
              </a:rPr>
              <a:t>để</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phân</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loại</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ảnh</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thành</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các</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nhóm</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thích</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hợp</a:t>
            </a:r>
            <a:r>
              <a:rPr lang="en-US" sz="2800" dirty="0">
                <a:solidFill>
                  <a:srgbClr val="FFFFFF"/>
                </a:solidFill>
                <a:latin typeface="Josefin Sans Bold"/>
                <a:ea typeface="Josefin Sans Bold"/>
                <a:cs typeface="Josefin Sans Bold"/>
                <a:sym typeface="Josefin Sans Bold"/>
              </a:rPr>
              <a:t> (Convolutional Neural Network). </a:t>
            </a:r>
            <a:r>
              <a:rPr lang="en-US" sz="2800" dirty="0" err="1">
                <a:solidFill>
                  <a:srgbClr val="FFFFFF"/>
                </a:solidFill>
                <a:latin typeface="Josefin Sans Bold"/>
                <a:ea typeface="Josefin Sans Bold"/>
                <a:cs typeface="Josefin Sans Bold"/>
                <a:sym typeface="Josefin Sans Bold"/>
              </a:rPr>
              <a:t>Để</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phân</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loại</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hình</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ảnh</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thì</a:t>
            </a:r>
            <a:r>
              <a:rPr lang="en-US" sz="2800" dirty="0">
                <a:solidFill>
                  <a:srgbClr val="FFFFFF"/>
                </a:solidFill>
                <a:latin typeface="Josefin Sans Bold"/>
                <a:ea typeface="Josefin Sans Bold"/>
                <a:cs typeface="Josefin Sans Bold"/>
                <a:sym typeface="Josefin Sans Bold"/>
              </a:rPr>
              <a:t> ta </a:t>
            </a:r>
            <a:r>
              <a:rPr lang="en-US" sz="2800" dirty="0" err="1">
                <a:solidFill>
                  <a:srgbClr val="FFFFFF"/>
                </a:solidFill>
                <a:latin typeface="Josefin Sans Bold"/>
                <a:ea typeface="Josefin Sans Bold"/>
                <a:cs typeface="Josefin Sans Bold"/>
                <a:sym typeface="Josefin Sans Bold"/>
              </a:rPr>
              <a:t>dùng</a:t>
            </a:r>
            <a:r>
              <a:rPr lang="en-US" sz="2800" dirty="0">
                <a:solidFill>
                  <a:srgbClr val="FFFFFF"/>
                </a:solidFill>
                <a:latin typeface="Josefin Sans Bold"/>
                <a:ea typeface="Josefin Sans Bold"/>
                <a:cs typeface="Josefin Sans Bold"/>
                <a:sym typeface="Josefin Sans Bold"/>
              </a:rPr>
              <a:t> CNN </a:t>
            </a:r>
            <a:r>
              <a:rPr lang="en-US" sz="2800" dirty="0" err="1">
                <a:solidFill>
                  <a:srgbClr val="FFFFFF"/>
                </a:solidFill>
                <a:latin typeface="Josefin Sans Bold"/>
                <a:ea typeface="Josefin Sans Bold"/>
                <a:cs typeface="Josefin Sans Bold"/>
                <a:sym typeface="Josefin Sans Bold"/>
              </a:rPr>
              <a:t>là</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lựa</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chọn</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tốt</a:t>
            </a:r>
            <a:r>
              <a:rPr lang="en-US" sz="2800" dirty="0">
                <a:solidFill>
                  <a:srgbClr val="FFFFFF"/>
                </a:solidFill>
                <a:latin typeface="Josefin Sans Bold"/>
                <a:ea typeface="Josefin Sans Bold"/>
                <a:cs typeface="Josefin Sans Bold"/>
                <a:sym typeface="Josefin Sans Bold"/>
              </a:rPr>
              <a:t> </a:t>
            </a:r>
            <a:r>
              <a:rPr lang="en-US" sz="2800" dirty="0" err="1">
                <a:solidFill>
                  <a:srgbClr val="FFFFFF"/>
                </a:solidFill>
                <a:latin typeface="Josefin Sans Bold"/>
                <a:ea typeface="Josefin Sans Bold"/>
                <a:cs typeface="Josefin Sans Bold"/>
                <a:sym typeface="Josefin Sans Bold"/>
              </a:rPr>
              <a:t>nhất</a:t>
            </a:r>
            <a:r>
              <a:rPr lang="en-US" sz="2800" dirty="0">
                <a:solidFill>
                  <a:srgbClr val="FFFFFF"/>
                </a:solidFill>
                <a:latin typeface="Josefin Sans Bold"/>
                <a:ea typeface="Josefin Sans Bold"/>
                <a:cs typeface="Josefin Sans Bold"/>
                <a:sym typeface="Josefin Sans Bold"/>
              </a:rPr>
              <a:t>.</a:t>
            </a:r>
          </a:p>
          <a:p>
            <a:pPr algn="just">
              <a:lnSpc>
                <a:spcPts val="4339"/>
              </a:lnSpc>
            </a:pPr>
            <a:endParaRPr lang="en-US" sz="2800" dirty="0">
              <a:solidFill>
                <a:srgbClr val="FFFFFF"/>
              </a:solidFill>
              <a:latin typeface="Josefin Sans Bold"/>
              <a:ea typeface="Josefin Sans Bold"/>
              <a:cs typeface="Josefin Sans Bold"/>
              <a:sym typeface="Josefin Sans Bold"/>
            </a:endParaRPr>
          </a:p>
          <a:p>
            <a:pPr algn="just">
              <a:lnSpc>
                <a:spcPts val="4339"/>
              </a:lnSpc>
              <a:spcBef>
                <a:spcPct val="0"/>
              </a:spcBef>
            </a:pPr>
            <a:endParaRPr lang="en-US" sz="2800" dirty="0">
              <a:solidFill>
                <a:srgbClr val="FFFFFF"/>
              </a:solidFill>
              <a:latin typeface="Josefin Sans Bold"/>
              <a:ea typeface="Josefin Sans Bold"/>
              <a:cs typeface="Josefin Sans Bold"/>
              <a:sym typeface="Josefin Sans Bo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Freeform 2"/>
          <p:cNvSpPr/>
          <p:nvPr/>
        </p:nvSpPr>
        <p:spPr>
          <a:xfrm>
            <a:off x="7162800" y="3312319"/>
            <a:ext cx="9140289" cy="5711202"/>
          </a:xfrm>
          <a:custGeom>
            <a:avLst/>
            <a:gdLst/>
            <a:ahLst/>
            <a:cxnLst/>
            <a:rect l="l" t="t" r="r" b="b"/>
            <a:pathLst>
              <a:path w="9140289" h="5711202">
                <a:moveTo>
                  <a:pt x="0" y="0"/>
                </a:moveTo>
                <a:lnTo>
                  <a:pt x="9140288" y="0"/>
                </a:lnTo>
                <a:lnTo>
                  <a:pt x="9140288" y="5711203"/>
                </a:lnTo>
                <a:lnTo>
                  <a:pt x="0" y="5711203"/>
                </a:lnTo>
                <a:lnTo>
                  <a:pt x="0" y="0"/>
                </a:lnTo>
                <a:close/>
              </a:path>
            </a:pathLst>
          </a:custGeom>
          <a:blipFill>
            <a:blip r:embed="rId2"/>
            <a:stretch>
              <a:fillRect/>
            </a:stretch>
          </a:blipFill>
        </p:spPr>
      </p:sp>
      <p:grpSp>
        <p:nvGrpSpPr>
          <p:cNvPr id="3" name="Group 3"/>
          <p:cNvGrpSpPr/>
          <p:nvPr/>
        </p:nvGrpSpPr>
        <p:grpSpPr>
          <a:xfrm>
            <a:off x="3962400" y="1116767"/>
            <a:ext cx="13714796" cy="2333435"/>
            <a:chOff x="0" y="768473"/>
            <a:chExt cx="16149515" cy="5262104"/>
          </a:xfrm>
        </p:grpSpPr>
        <p:sp>
          <p:nvSpPr>
            <p:cNvPr id="4" name="TextBox 4"/>
            <p:cNvSpPr txBox="1"/>
            <p:nvPr/>
          </p:nvSpPr>
          <p:spPr>
            <a:xfrm>
              <a:off x="0" y="5408700"/>
              <a:ext cx="12380964" cy="621877"/>
            </a:xfrm>
            <a:prstGeom prst="rect">
              <a:avLst/>
            </a:prstGeom>
          </p:spPr>
          <p:txBody>
            <a:bodyPr lIns="0" tIns="0" rIns="0" bIns="0" rtlCol="0" anchor="t">
              <a:spAutoFit/>
            </a:bodyPr>
            <a:lstStyle/>
            <a:p>
              <a:pPr algn="l">
                <a:lnSpc>
                  <a:spcPts val="3954"/>
                </a:lnSpc>
              </a:pPr>
              <a:endParaRPr/>
            </a:p>
          </p:txBody>
        </p:sp>
        <p:sp>
          <p:nvSpPr>
            <p:cNvPr id="5" name="TextBox 5"/>
            <p:cNvSpPr txBox="1"/>
            <p:nvPr/>
          </p:nvSpPr>
          <p:spPr>
            <a:xfrm>
              <a:off x="3768551" y="768473"/>
              <a:ext cx="12380964" cy="1509586"/>
            </a:xfrm>
            <a:prstGeom prst="rect">
              <a:avLst/>
            </a:prstGeom>
          </p:spPr>
          <p:txBody>
            <a:bodyPr lIns="0" tIns="0" rIns="0" bIns="0" rtlCol="0" anchor="t">
              <a:spAutoFit/>
            </a:bodyPr>
            <a:lstStyle/>
            <a:p>
              <a:pPr algn="l">
                <a:lnSpc>
                  <a:spcPts val="5600"/>
                </a:lnSpc>
              </a:pPr>
              <a:endParaRPr lang="en-US" sz="3400" dirty="0">
                <a:solidFill>
                  <a:srgbClr val="2B4B82"/>
                </a:solidFill>
                <a:latin typeface="Josefin Sans Bold"/>
                <a:ea typeface="Josefin Sans Bold"/>
                <a:cs typeface="Josefin Sans Bold"/>
                <a:sym typeface="Josefin Sans Bold"/>
              </a:endParaRPr>
            </a:p>
          </p:txBody>
        </p:sp>
      </p:grpSp>
      <p:sp>
        <p:nvSpPr>
          <p:cNvPr id="7" name="Freeform 6"/>
          <p:cNvSpPr/>
          <p:nvPr/>
        </p:nvSpPr>
        <p:spPr>
          <a:xfrm>
            <a:off x="762000" y="1116769"/>
            <a:ext cx="4648200" cy="7684332"/>
          </a:xfrm>
          <a:custGeom>
            <a:avLst/>
            <a:gdLst/>
            <a:ahLst/>
            <a:cxnLst/>
            <a:rect l="l" t="t" r="r" b="b"/>
            <a:pathLst>
              <a:path w="5432892" h="8973807">
                <a:moveTo>
                  <a:pt x="0" y="0"/>
                </a:moveTo>
                <a:lnTo>
                  <a:pt x="5432892" y="0"/>
                </a:lnTo>
                <a:lnTo>
                  <a:pt x="5432892" y="8973807"/>
                </a:lnTo>
                <a:lnTo>
                  <a:pt x="0" y="8973807"/>
                </a:lnTo>
                <a:lnTo>
                  <a:pt x="0" y="0"/>
                </a:lnTo>
                <a:close/>
              </a:path>
            </a:pathLst>
          </a:custGeom>
          <a:blipFill>
            <a:blip r:embed="rId3"/>
            <a:stretch>
              <a:fillRect/>
            </a:stretch>
          </a:blipFill>
        </p:spPr>
        <p:txBody>
          <a:bodyPr/>
          <a:lstStyle/>
          <a:p>
            <a:endParaRPr lang="en-US"/>
          </a:p>
        </p:txBody>
      </p:sp>
      <p:sp>
        <p:nvSpPr>
          <p:cNvPr id="9" name="Rectangle 8"/>
          <p:cNvSpPr/>
          <p:nvPr/>
        </p:nvSpPr>
        <p:spPr>
          <a:xfrm>
            <a:off x="6553200" y="1115978"/>
            <a:ext cx="10515600" cy="2593018"/>
          </a:xfrm>
          <a:prstGeom prst="rect">
            <a:avLst/>
          </a:prstGeom>
        </p:spPr>
        <p:txBody>
          <a:bodyPr wrap="square">
            <a:spAutoFit/>
          </a:bodyPr>
          <a:lstStyle/>
          <a:p>
            <a:pPr>
              <a:lnSpc>
                <a:spcPts val="4760"/>
              </a:lnSpc>
            </a:pPr>
            <a:r>
              <a:rPr lang="en-US" sz="3000" dirty="0" err="1">
                <a:solidFill>
                  <a:srgbClr val="2B4B82"/>
                </a:solidFill>
                <a:latin typeface="Josefin Sans Bold"/>
                <a:ea typeface="Josefin Sans Bold"/>
                <a:cs typeface="Josefin Sans Bold"/>
                <a:sym typeface="Josefin Sans Bold"/>
              </a:rPr>
              <a:t>Trên</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tập</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dữ</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liệu</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huấn</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luyện</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mô</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hình</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của</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chúng</a:t>
            </a:r>
            <a:r>
              <a:rPr lang="en-US" sz="3000" dirty="0">
                <a:solidFill>
                  <a:srgbClr val="2B4B82"/>
                </a:solidFill>
                <a:latin typeface="Josefin Sans Bold"/>
                <a:ea typeface="Josefin Sans Bold"/>
                <a:cs typeface="Josefin Sans Bold"/>
                <a:sym typeface="Josefin Sans Bold"/>
              </a:rPr>
              <a:t> ta </a:t>
            </a:r>
            <a:r>
              <a:rPr lang="en-US" sz="3000" dirty="0" err="1">
                <a:solidFill>
                  <a:srgbClr val="2B4B82"/>
                </a:solidFill>
                <a:latin typeface="Josefin Sans Bold"/>
                <a:ea typeface="Josefin Sans Bold"/>
                <a:cs typeface="Josefin Sans Bold"/>
                <a:sym typeface="Josefin Sans Bold"/>
              </a:rPr>
              <a:t>đạt</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tỷ</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lệ</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chính</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xác</a:t>
            </a:r>
            <a:r>
              <a:rPr lang="en-US" sz="3000" dirty="0">
                <a:solidFill>
                  <a:srgbClr val="2B4B82"/>
                </a:solidFill>
                <a:latin typeface="Josefin Sans Bold"/>
                <a:ea typeface="Josefin Sans Bold"/>
                <a:cs typeface="Josefin Sans Bold"/>
                <a:sym typeface="Josefin Sans Bold"/>
              </a:rPr>
              <a:t> 95%. </a:t>
            </a:r>
            <a:r>
              <a:rPr lang="en-US" sz="3000" dirty="0" err="1">
                <a:solidFill>
                  <a:srgbClr val="2B4B82"/>
                </a:solidFill>
                <a:latin typeface="Josefin Sans Bold"/>
                <a:ea typeface="Josefin Sans Bold"/>
                <a:cs typeface="Josefin Sans Bold"/>
                <a:sym typeface="Josefin Sans Bold"/>
              </a:rPr>
              <a:t>Chúng</a:t>
            </a:r>
            <a:r>
              <a:rPr lang="en-US" sz="3000" dirty="0">
                <a:solidFill>
                  <a:srgbClr val="2B4B82"/>
                </a:solidFill>
                <a:latin typeface="Josefin Sans Bold"/>
                <a:ea typeface="Josefin Sans Bold"/>
                <a:cs typeface="Josefin Sans Bold"/>
                <a:sym typeface="Josefin Sans Bold"/>
              </a:rPr>
              <a:t> ta </a:t>
            </a:r>
            <a:r>
              <a:rPr lang="en-US" sz="3000" dirty="0" err="1">
                <a:solidFill>
                  <a:srgbClr val="2B4B82"/>
                </a:solidFill>
                <a:latin typeface="Josefin Sans Bold"/>
                <a:ea typeface="Josefin Sans Bold"/>
                <a:cs typeface="Josefin Sans Bold"/>
                <a:sym typeface="Josefin Sans Bold"/>
              </a:rPr>
              <a:t>trực</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quan</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hóa</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biểu</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đồ</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độ</a:t>
            </a:r>
            <a:r>
              <a:rPr lang="en-US" sz="3000" dirty="0">
                <a:solidFill>
                  <a:srgbClr val="2B4B82"/>
                </a:solidFill>
                <a:latin typeface="Josefin Sans Bold"/>
                <a:ea typeface="Josefin Sans Bold"/>
                <a:cs typeface="Josefin Sans Bold"/>
                <a:sym typeface="Josefin Sans Bold"/>
              </a:rPr>
              <a:t> accuracy(</a:t>
            </a:r>
            <a:r>
              <a:rPr lang="en-US" sz="3000" dirty="0" err="1">
                <a:solidFill>
                  <a:srgbClr val="2B4B82"/>
                </a:solidFill>
                <a:latin typeface="Josefin Sans Bold"/>
                <a:ea typeface="Josefin Sans Bold"/>
                <a:cs typeface="Josefin Sans Bold"/>
                <a:sym typeface="Josefin Sans Bold"/>
              </a:rPr>
              <a:t>chính</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xác</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và</a:t>
            </a:r>
            <a:r>
              <a:rPr lang="en-US" sz="3000" dirty="0">
                <a:solidFill>
                  <a:srgbClr val="2B4B82"/>
                </a:solidFill>
                <a:latin typeface="Josefin Sans Bold"/>
                <a:ea typeface="Josefin Sans Bold"/>
                <a:cs typeface="Josefin Sans Bold"/>
                <a:sym typeface="Josefin Sans Bold"/>
              </a:rPr>
              <a:t> loss( </a:t>
            </a:r>
            <a:r>
              <a:rPr lang="en-US" sz="3000" dirty="0" err="1">
                <a:solidFill>
                  <a:srgbClr val="2B4B82"/>
                </a:solidFill>
                <a:latin typeface="Josefin Sans Bold"/>
                <a:ea typeface="Josefin Sans Bold"/>
                <a:cs typeface="Josefin Sans Bold"/>
                <a:sym typeface="Josefin Sans Bold"/>
              </a:rPr>
              <a:t>tổn</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thất</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bằng</a:t>
            </a:r>
            <a:r>
              <a:rPr lang="en-US" sz="3000" dirty="0">
                <a:solidFill>
                  <a:srgbClr val="2B4B82"/>
                </a:solidFill>
                <a:latin typeface="Josefin Sans Bold"/>
                <a:ea typeface="Josefin Sans Bold"/>
                <a:cs typeface="Josefin Sans Bold"/>
                <a:sym typeface="Josefin Sans Bold"/>
              </a:rPr>
              <a:t> </a:t>
            </a:r>
            <a:r>
              <a:rPr lang="en-US" sz="3000" dirty="0" err="1">
                <a:solidFill>
                  <a:srgbClr val="2B4B82"/>
                </a:solidFill>
                <a:latin typeface="Josefin Sans Bold"/>
                <a:ea typeface="Josefin Sans Bold"/>
                <a:cs typeface="Josefin Sans Bold"/>
                <a:sym typeface="Josefin Sans Bold"/>
              </a:rPr>
              <a:t>matplotlib</a:t>
            </a:r>
            <a:r>
              <a:rPr lang="en-US" sz="3000" dirty="0">
                <a:solidFill>
                  <a:srgbClr val="2B4B82"/>
                </a:solidFill>
                <a:latin typeface="Josefin Sans Bold"/>
                <a:ea typeface="Josefin Sans Bold"/>
                <a:cs typeface="Josefin Sans Bold"/>
                <a:sym typeface="Josefin Sans Bold"/>
              </a:rPr>
              <a:t>.</a:t>
            </a:r>
          </a:p>
          <a:p>
            <a:pPr>
              <a:lnSpc>
                <a:spcPts val="5600"/>
              </a:lnSpc>
            </a:pPr>
            <a:endParaRPr lang="en-US" sz="3000" dirty="0">
              <a:solidFill>
                <a:srgbClr val="2B4B82"/>
              </a:solidFill>
              <a:latin typeface="Josefin Sans Bold"/>
              <a:ea typeface="Josefin Sans Bold"/>
              <a:cs typeface="Josefin Sans Bold"/>
              <a:sym typeface="Josefin Sans Bo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1210</Words>
  <Application>Microsoft Office PowerPoint</Application>
  <PresentationFormat>Custom</PresentationFormat>
  <Paragraphs>96</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Josefin Sans</vt:lpstr>
      <vt:lpstr>Cabin Bold</vt:lpstr>
      <vt:lpstr>Calibri</vt:lpstr>
      <vt:lpstr>Cabin</vt:lpstr>
      <vt:lpstr>Oswald Bold</vt:lpstr>
      <vt:lpstr>Josefin Sans Bold</vt:lpstr>
      <vt:lpstr>Arial</vt:lpstr>
      <vt:lpstr>Cabin Medium</vt:lpstr>
      <vt:lpstr>Cabin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về Công ty</dc:title>
  <cp:lastModifiedBy>Admin</cp:lastModifiedBy>
  <cp:revision>30</cp:revision>
  <dcterms:created xsi:type="dcterms:W3CDTF">2006-08-16T00:00:00Z</dcterms:created>
  <dcterms:modified xsi:type="dcterms:W3CDTF">2024-07-11T14:38:38Z</dcterms:modified>
  <dc:identifier>DAGKpKGDtAs</dc:identifier>
</cp:coreProperties>
</file>